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2" r:id="rId38"/>
    <p:sldId id="294" r:id="rId39"/>
    <p:sldId id="293" r:id="rId40"/>
  </p:sldIdLst>
  <p:sldSz cx="12192000" cy="6858000"/>
  <p:notesSz cx="6858000" cy="12192000"/>
  <p:custDataLst>
    <p:tags r:id="rId44"/>
  </p:custDataLst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87" d="100"/>
          <a:sy n="87" d="100"/>
        </p:scale>
        <p:origin x="60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4" Type="http://schemas.openxmlformats.org/officeDocument/2006/relationships/tags" Target="tags/tag1.xml"/><Relationship Id="rId43" Type="http://schemas.openxmlformats.org/officeDocument/2006/relationships/tableStyles" Target="tableStyles.xml"/><Relationship Id="rId42" Type="http://schemas.openxmlformats.org/officeDocument/2006/relationships/viewProps" Target="viewProps.xml"/><Relationship Id="rId41" Type="http://schemas.openxmlformats.org/officeDocument/2006/relationships/presProps" Target="presProps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4" Type="http://schemas.openxmlformats.org/officeDocument/2006/relationships/image" Target="../media/image8.png"/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4" Type="http://schemas.openxmlformats.org/officeDocument/2006/relationships/image" Target="../media/image8.png"/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png"/><Relationship Id="rId3" Type="http://schemas.openxmlformats.org/officeDocument/2006/relationships/slide" Target="../slides/slide5.xm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png"/><Relationship Id="rId3" Type="http://schemas.openxmlformats.org/officeDocument/2006/relationships/slide" Target="../slides/slide5.xm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png"/><Relationship Id="rId3" Type="http://schemas.openxmlformats.org/officeDocument/2006/relationships/slide" Target="../slides/slide5.xm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png"/><Relationship Id="rId3" Type="http://schemas.openxmlformats.org/officeDocument/2006/relationships/slide" Target="../slides/slide5.xm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考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92024" y="54864"/>
            <a:ext cx="8101584" cy="5852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82296"/>
            <a:ext cx="1261872" cy="530352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09176" y="82296"/>
            <a:ext cx="1261872" cy="530352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7" name="MasterShapeName"/>
          <p:cNvSpPr/>
          <p:nvPr/>
        </p:nvSpPr>
        <p:spPr>
          <a:xfrm>
            <a:off x="8101584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000" b="1" i="0" u="sng" dirty="0">
                <a:solidFill>
                  <a:srgbClr val="0563C1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刷考点</a:t>
            </a:r>
            <a:endParaRPr lang="en-US" sz="2000" dirty="0"/>
          </a:p>
        </p:txBody>
      </p:sp>
      <p:sp>
        <p:nvSpPr>
          <p:cNvPr id="8" name="MasterShapeName"/>
          <p:cNvSpPr/>
          <p:nvPr/>
        </p:nvSpPr>
        <p:spPr>
          <a:xfrm>
            <a:off x="9409176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000" b="1" i="0" u="sng" dirty="0">
                <a:solidFill>
                  <a:srgbClr val="0563C1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刷重点</a:t>
            </a:r>
            <a:endParaRPr lang="en-US" sz="2000" dirty="0"/>
          </a:p>
        </p:txBody>
      </p:sp>
      <p:sp>
        <p:nvSpPr>
          <p:cNvPr id="9" name="MasterShapeName"/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000" b="1" i="0" u="sng" dirty="0">
                <a:solidFill>
                  <a:srgbClr val="0563C1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刷中考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重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92024" y="54864"/>
            <a:ext cx="8101584" cy="5852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82296"/>
            <a:ext cx="1261872" cy="530352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09176" y="82296"/>
            <a:ext cx="1261872" cy="530352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7" name="MasterShapeName"/>
          <p:cNvSpPr/>
          <p:nvPr/>
        </p:nvSpPr>
        <p:spPr>
          <a:xfrm>
            <a:off x="8101584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000" b="1" i="0" u="sng" dirty="0">
                <a:solidFill>
                  <a:srgbClr val="0563C1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刷考点</a:t>
            </a:r>
            <a:endParaRPr lang="en-US" sz="2000" dirty="0"/>
          </a:p>
        </p:txBody>
      </p:sp>
      <p:sp>
        <p:nvSpPr>
          <p:cNvPr id="8" name="MasterShapeName"/>
          <p:cNvSpPr/>
          <p:nvPr/>
        </p:nvSpPr>
        <p:spPr>
          <a:xfrm>
            <a:off x="9409176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000" b="1" i="0" u="sng" dirty="0">
                <a:solidFill>
                  <a:srgbClr val="0563C1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刷重点</a:t>
            </a:r>
            <a:endParaRPr lang="en-US" sz="2000" dirty="0"/>
          </a:p>
        </p:txBody>
      </p:sp>
      <p:sp>
        <p:nvSpPr>
          <p:cNvPr id="9" name="MasterShapeName"/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000" b="1" i="0" u="sng" dirty="0">
                <a:solidFill>
                  <a:srgbClr val="0563C1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刷中考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中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92024" y="54864"/>
            <a:ext cx="8101584" cy="5852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82296"/>
            <a:ext cx="1261872" cy="530352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09176" y="82296"/>
            <a:ext cx="1261872" cy="530352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7" name="MasterShapeName"/>
          <p:cNvSpPr/>
          <p:nvPr/>
        </p:nvSpPr>
        <p:spPr>
          <a:xfrm>
            <a:off x="8101584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000" b="1" i="0" u="sng" dirty="0">
                <a:solidFill>
                  <a:srgbClr val="0563C1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刷考点</a:t>
            </a:r>
            <a:endParaRPr lang="en-US" sz="2000" dirty="0"/>
          </a:p>
        </p:txBody>
      </p:sp>
      <p:sp>
        <p:nvSpPr>
          <p:cNvPr id="8" name="MasterShapeName"/>
          <p:cNvSpPr/>
          <p:nvPr/>
        </p:nvSpPr>
        <p:spPr>
          <a:xfrm>
            <a:off x="9409176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000" b="1" i="0" u="sng" dirty="0">
                <a:solidFill>
                  <a:srgbClr val="0563C1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刷重点</a:t>
            </a:r>
            <a:endParaRPr lang="en-US" sz="2000" dirty="0"/>
          </a:p>
        </p:txBody>
      </p:sp>
      <p:sp>
        <p:nvSpPr>
          <p:cNvPr id="9" name="MasterShapeName"/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000" b="1" i="0" u="sng" dirty="0">
                <a:solidFill>
                  <a:srgbClr val="0563C1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刷中考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722234cc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考点精讲</a:t>
            </a:r>
            <a:endParaRPr lang="en-US" sz="2800" dirty="0"/>
          </a:p>
        </p:txBody>
      </p:sp>
      <p:pic>
        <p:nvPicPr>
          <p:cNvPr id="4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57816" y="64008"/>
            <a:ext cx="1737360" cy="557784"/>
          </a:xfrm>
          <a:prstGeom prst="rect">
            <a:avLst/>
          </a:prstGeom>
        </p:spPr>
      </p:pic>
      <p:sp>
        <p:nvSpPr>
          <p:cNvPr id="5" name="MasterShapeName?linknodeid=back_to_first_catalog&amp;color=RGB(255,255,255)">
            <a:hlinkClick r:id="rId3" action="ppaction://hlinksldjump"/>
          </p:cNvPr>
          <p:cNvSpPr/>
          <p:nvPr/>
        </p:nvSpPr>
        <p:spPr>
          <a:xfrm>
            <a:off x="10067544" y="118872"/>
            <a:ext cx="1499616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返回目录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72519d4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考点精练</a:t>
            </a:r>
            <a:endParaRPr lang="en-US" sz="2800" dirty="0"/>
          </a:p>
        </p:txBody>
      </p:sp>
      <p:pic>
        <p:nvPicPr>
          <p:cNvPr id="4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57816" y="64008"/>
            <a:ext cx="1737360" cy="557784"/>
          </a:xfrm>
          <a:prstGeom prst="rect">
            <a:avLst/>
          </a:prstGeom>
        </p:spPr>
      </p:pic>
      <p:sp>
        <p:nvSpPr>
          <p:cNvPr id="5" name="MasterShapeName?linknodeid=back_to_first_catalog&amp;color=RGB(255,255,255)">
            <a:hlinkClick r:id="rId3" action="ppaction://hlinksldjump"/>
          </p:cNvPr>
          <p:cNvSpPr/>
          <p:nvPr/>
        </p:nvSpPr>
        <p:spPr>
          <a:xfrm>
            <a:off x="10067544" y="118872"/>
            <a:ext cx="1499616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返回目录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369089ec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综合提升</a:t>
            </a:r>
            <a:endParaRPr lang="en-US" sz="2800" dirty="0"/>
          </a:p>
        </p:txBody>
      </p:sp>
      <p:pic>
        <p:nvPicPr>
          <p:cNvPr id="4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57816" y="64008"/>
            <a:ext cx="1737360" cy="557784"/>
          </a:xfrm>
          <a:prstGeom prst="rect">
            <a:avLst/>
          </a:prstGeom>
        </p:spPr>
      </p:pic>
      <p:sp>
        <p:nvSpPr>
          <p:cNvPr id="5" name="MasterShapeName?linknodeid=back_to_first_catalog&amp;color=RGB(255,255,255)">
            <a:hlinkClick r:id="rId3" action="ppaction://hlinksldjump"/>
          </p:cNvPr>
          <p:cNvSpPr/>
          <p:nvPr/>
        </p:nvSpPr>
        <p:spPr>
          <a:xfrm>
            <a:off x="10067544" y="118872"/>
            <a:ext cx="1499616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返回目录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6f3ef32cb00dcfdb2717453#tid=670a1157dae6f1000895196e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261872" y="2432304"/>
            <a:ext cx="1097280" cy="2295144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2264" y="3593592"/>
            <a:ext cx="8229600" cy="4572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pic>
        <p:nvPicPr>
          <p:cNvPr id="4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57816" y="64008"/>
            <a:ext cx="1737360" cy="557784"/>
          </a:xfrm>
          <a:prstGeom prst="rect">
            <a:avLst/>
          </a:prstGeom>
        </p:spPr>
      </p:pic>
      <p:sp>
        <p:nvSpPr>
          <p:cNvPr id="5" name="MasterShapeName?linknodeid=back_to_first_catalog&amp;color=RGB(255,255,255)">
            <a:hlinkClick r:id="rId3" action="ppaction://hlinksldjump"/>
          </p:cNvPr>
          <p:cNvSpPr/>
          <p:nvPr/>
        </p:nvSpPr>
        <p:spPr>
          <a:xfrm>
            <a:off x="10067544" y="118872"/>
            <a:ext cx="1499616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返回目录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4.xml"/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13.png"/><Relationship Id="rId1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4.xml"/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13.png"/><Relationship Id="rId1" Type="http://schemas.openxmlformats.org/officeDocument/2006/relationships/image" Target="../media/image1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3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5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16.jpe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6.xml"/><Relationship Id="rId3" Type="http://schemas.openxmlformats.org/officeDocument/2006/relationships/slide" Target="slide33.xml"/><Relationship Id="rId2" Type="http://schemas.openxmlformats.org/officeDocument/2006/relationships/slide" Target="slide27.xml"/><Relationship Id="rId1" Type="http://schemas.openxmlformats.org/officeDocument/2006/relationships/slide" Target="slide6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13.png"/><Relationship Id="rId1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P_6_BD#48da96474?colgroup=4,15,15&amp;vcp=1&amp;pid=1e651665c&amp;color=0,0,0&amp;mp=1&amp;vtp=1&amp;bt=1&amp;bbb=1&amp;hb=1"/>
          <p:cNvGraphicFramePr>
            <a:graphicFrameLocks noGrp="1"/>
          </p:cNvGraphicFramePr>
          <p:nvPr/>
        </p:nvGraphicFramePr>
        <p:xfrm>
          <a:off x="502920" y="1568865"/>
          <a:ext cx="11184686" cy="4793298"/>
        </p:xfrm>
        <a:graphic>
          <a:graphicData uri="http://schemas.openxmlformats.org/drawingml/2006/table">
            <a:tbl>
              <a:tblPr/>
              <a:tblGrid>
                <a:gridCol w="1362074"/>
                <a:gridCol w="4785422"/>
                <a:gridCol w="5037190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功能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6106"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作宾语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补足语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一些使役动词（let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make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have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等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）和感官动词（feel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hear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endParaRPr lang="en-US" altLang="zh-CN" sz="2400" b="0" i="0" spc="-10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see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watch等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）后可用动词不定式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作宾语补足语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这时动词不定式要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省略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但在被动语态中必须还原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7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●My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friends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were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made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work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whole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day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boss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.这个老板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让我的朋友们工作了一整天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564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作状语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表示目的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结果或原因等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可位于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句首或句末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good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job,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must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have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right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tools.要干好活儿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我们必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须有合适的工具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P_6_BD#48da96474?colgroup=4,15,15&amp;vcp=1&amp;pid=1e651665c&amp;color=0,0,0&amp;mp=1&amp;vtp=1&amp;bt=1&amp;bbb=1"/>
          <p:cNvSpPr txBox="1"/>
          <p:nvPr/>
        </p:nvSpPr>
        <p:spPr>
          <a:xfrm>
            <a:off x="11072053" y="952407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P_6_BD#48da96474?colgroup=4,15,15&amp;vcp=1&amp;pid=1e651665c&amp;color=0,0,0&amp;vtp=1&amp;bt=1&amp;bbb=1&amp;hb=1"/>
          <p:cNvGraphicFramePr>
            <a:graphicFrameLocks noGrp="1"/>
          </p:cNvGraphicFramePr>
          <p:nvPr/>
        </p:nvGraphicFramePr>
        <p:xfrm>
          <a:off x="502920" y="1574104"/>
          <a:ext cx="11146536" cy="4782820"/>
        </p:xfrm>
        <a:graphic>
          <a:graphicData uri="http://schemas.openxmlformats.org/drawingml/2006/table">
            <a:tbl>
              <a:tblPr/>
              <a:tblGrid>
                <a:gridCol w="1371600"/>
                <a:gridCol w="4818888"/>
                <a:gridCol w="2340864"/>
                <a:gridCol w="2615184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功能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</a:tr>
              <a:tr h="4311269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作定语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动词不定式可放在名词或复合不定代词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如something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somebody）后作定语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两者之间常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有逻辑上的动宾关系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如果不定式中的动词是不及物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动词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后面常加上相应的介词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常接不定式作定语的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名词有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time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need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way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chance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opportunity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endParaRPr lang="en-US" altLang="zh-CN" sz="2400" b="0" i="0" spc="-10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courage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reason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effort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determination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decision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endParaRPr lang="en-US" altLang="zh-CN" sz="2400" b="0" i="0" spc="-10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ability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●Do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have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something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say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?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你有什么要说的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吗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？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Can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give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pen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1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write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with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?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你能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给我一支用于写字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的钢笔吗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？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P_6_BD#48da96474?colgroup=4,15,15&amp;vcp=1&amp;pid=1e651665c&amp;color=0,0,0&amp;vtp=1&amp;bt=1&amp;bbb=1"/>
          <p:cNvSpPr txBox="1"/>
          <p:nvPr/>
        </p:nvSpPr>
        <p:spPr>
          <a:xfrm>
            <a:off x="11033903" y="957646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6#48da96474?vcp=1&amp;pid=1e651665c&amp;color=0,0,0&amp;tib=255,255,255&amp;iip=2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8667" y="1553085"/>
            <a:ext cx="1188720" cy="365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6#48da96474?vcp=1&amp;pid=1e651665c&amp;color=0,0,0&amp;vtp=1&amp;bt=1&amp;bbb=1"/>
          <p:cNvSpPr/>
          <p:nvPr/>
        </p:nvSpPr>
        <p:spPr>
          <a:xfrm>
            <a:off x="502920" y="1461645"/>
            <a:ext cx="11183112" cy="4386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常见的只跟不定式作宾语的动词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（短语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）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1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决心学会有希望（decide/determine,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learn,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wish/hope）；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同意计划莫假装（agree,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plan,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pretend）；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胆敢拒绝会失败（dare,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refuse,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fail）；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准备设法来帮忙（prepare,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manage,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help）；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提供请求负担起（offer,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beg,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demand,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afford）；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答应安排与应当（promise,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arrange,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supposed）；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以上后跟不定式,劝君牢记永不忘。</a:t>
            </a:r>
            <a:endParaRPr lang="en-US" altLang="zh-CN" sz="100" dirty="0"/>
          </a:p>
        </p:txBody>
      </p:sp>
    </p:spTree>
  </p:cSld>
  <p:clrMapOvr>
    <a:masterClrMapping/>
  </p:clrMapOvr>
  <p:transition>
    <p:split dir="in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6#48da96474?vcp=1&amp;pid=1e651665c&amp;color=0,0,0&amp;tib=255,255,255&amp;iip=3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8667" y="1844677"/>
            <a:ext cx="1188720" cy="356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6#48da96474?vcp=1&amp;pid=1e651665c&amp;color=0,0,0&amp;vtp=1&amp;bt=1&amp;bbb=1"/>
          <p:cNvSpPr/>
          <p:nvPr/>
        </p:nvSpPr>
        <p:spPr>
          <a:xfrm>
            <a:off x="502920" y="1748665"/>
            <a:ext cx="11183112" cy="3827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含有动词不定式的特殊结构：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（1）“too+形容词/副词+to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sth.”意为“太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……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以至于不能做某事”。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●The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student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frightened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word.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这个学生太害怕了，以至于说不出话来。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（2）“形容词/副词+enough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sth.”意为“足够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……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做某事”。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●He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isn't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strong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enough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lift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box.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他不够强壮，提不起这个箱子。</a:t>
            </a:r>
            <a:endParaRPr lang="en-US" altLang="zh-CN" sz="100" dirty="0"/>
          </a:p>
        </p:txBody>
      </p:sp>
    </p:spTree>
  </p:cSld>
  <p:clrMapOvr>
    <a:masterClrMapping/>
  </p:clrMapOvr>
  <p:transition>
    <p:split dir="in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7ca03019b?vcp=1&amp;pid=722234cc9&amp;color=0,0,0&amp;vtp=1&amp;bt=1&amp;bbb=1"/>
          <p:cNvSpPr/>
          <p:nvPr/>
        </p:nvSpPr>
        <p:spPr>
          <a:xfrm>
            <a:off x="502920" y="879348"/>
            <a:ext cx="11184010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35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考点2</a:t>
            </a:r>
            <a:r>
              <a:rPr lang="en-US" altLang="zh-CN" sz="28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动名词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考频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.</a:t>
            </a:r>
            <a:endParaRPr lang="en-US" altLang="zh-CN" sz="900" dirty="0">
              <a:latin typeface="宋体" panose="02010600030101010101" pitchFamily="2" charset="-122"/>
            </a:endParaRPr>
          </a:p>
        </p:txBody>
      </p:sp>
      <p:pic>
        <p:nvPicPr>
          <p:cNvPr id="3" name="C_4_BD#7ca03019b?vcp=1&amp;pid=722234cc9&amp;color=0,0,0&amp;tib=255,255,255&amp;iip=4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314093" y="996696"/>
            <a:ext cx="530352" cy="192024"/>
          </a:xfrm>
          <a:prstGeom prst="rect">
            <a:avLst/>
          </a:prstGeom>
        </p:spPr>
      </p:pic>
      <p:pic>
        <p:nvPicPr>
          <p:cNvPr id="4" name="C_5#d31537efd?vcp=1&amp;pid=7ca03019b&amp;color=0,0,0&amp;tib=255,255,255&amp;vtp=1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472" y="1485963"/>
            <a:ext cx="173736" cy="210312"/>
          </a:xfrm>
          <a:prstGeom prst="rect">
            <a:avLst/>
          </a:prstGeom>
        </p:spPr>
      </p:pic>
      <p:sp>
        <p:nvSpPr>
          <p:cNvPr id="5" name="C_5_BD#d31537efd?vcp=1&amp;pid=7ca03019b&amp;color=38,95,172&amp;vtp=1&amp;bbb=1"/>
          <p:cNvSpPr/>
          <p:nvPr/>
        </p:nvSpPr>
        <p:spPr>
          <a:xfrm>
            <a:off x="685800" y="1364043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考向1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动名词的用法</a:t>
            </a:r>
            <a:endParaRPr lang="en-US" altLang="zh-CN" sz="2800" b="1" dirty="0"/>
          </a:p>
        </p:txBody>
      </p:sp>
      <p:graphicFrame>
        <p:nvGraphicFramePr>
          <p:cNvPr id="15" name="P_6_BD#635ee6c00?colgroup=5,10,19&amp;vcp=1&amp;pid=d31537efd&amp;color=0,0,0&amp;vtp=1&amp;bbb=1&amp;hb=1"/>
          <p:cNvGraphicFramePr>
            <a:graphicFrameLocks noGrp="1"/>
          </p:cNvGraphicFramePr>
          <p:nvPr/>
        </p:nvGraphicFramePr>
        <p:xfrm>
          <a:off x="502920" y="1930400"/>
          <a:ext cx="11186557" cy="4332986"/>
        </p:xfrm>
        <a:graphic>
          <a:graphicData uri="http://schemas.openxmlformats.org/drawingml/2006/table">
            <a:tbl>
              <a:tblPr/>
              <a:tblGrid>
                <a:gridCol w="541466"/>
                <a:gridCol w="1207405"/>
                <a:gridCol w="3481562"/>
                <a:gridCol w="5956124"/>
              </a:tblGrid>
              <a:tr h="471551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功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能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5641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作主语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单个动名词作主语时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endParaRPr lang="en-US" altLang="zh-CN" sz="2400" b="0" i="0" spc="-10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谓语动词用第三人称单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数形式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Seeing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believing.眼见为实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153">
                <a:tc rowSpan="2">
                  <a:txBody>
                    <a:bodyPr/>
                    <a:lstStyle/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作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宾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作动词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的宾语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表示一般的习惯性行为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或经常性行为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like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watching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TV.我喜欢看电视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5641">
                <a:tc vMerge="1">
                  <a:tcPr/>
                </a:tc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作介词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的宾语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要注意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to在短语中作介词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的情况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●We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much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looking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forward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seeing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again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.我们非常盼望再见到你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们）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P_6_BD#635ee6c00?colgroup=5,10,19&amp;vcp=1&amp;pid=d31537efd&amp;color=0,0,0&amp;mp=1&amp;vtp=1&amp;bt=1&amp;bbb=1&amp;hb=1"/>
          <p:cNvGraphicFramePr>
            <a:graphicFrameLocks noGrp="1"/>
          </p:cNvGraphicFramePr>
          <p:nvPr/>
        </p:nvGraphicFramePr>
        <p:xfrm>
          <a:off x="502920" y="2759586"/>
          <a:ext cx="11187723" cy="2411857"/>
        </p:xfrm>
        <a:graphic>
          <a:graphicData uri="http://schemas.openxmlformats.org/drawingml/2006/table">
            <a:tbl>
              <a:tblPr/>
              <a:tblGrid>
                <a:gridCol w="1776918"/>
                <a:gridCol w="3477555"/>
                <a:gridCol w="5933250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功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能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153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作表语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大多数情况下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动名词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作表语时可与主语互换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●Your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task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cleaning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windows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.你的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任务是擦窗户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153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作定语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只表明所修饰词的用途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等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位于所修饰词之前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●There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swimming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pool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home.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她家有个游泳池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P_6_BD#635ee6c00?colgroup=5,10,19&amp;vcp=1&amp;pid=d31537efd&amp;color=0,0,0&amp;mp=1&amp;vtp=1&amp;bt=1&amp;bbb=1"/>
          <p:cNvSpPr txBox="1"/>
          <p:nvPr/>
        </p:nvSpPr>
        <p:spPr>
          <a:xfrm>
            <a:off x="11075090" y="2143128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6#635ee6c00?vcp=1&amp;pid=d31537efd&amp;color=0,0,0&amp;tib=255,255,255&amp;iip=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8667" y="1553085"/>
            <a:ext cx="1188720" cy="365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6#635ee6c00?vcp=1&amp;pid=d31537efd&amp;color=0,0,0&amp;vtp=1&amp;bt=1&amp;bbb=1"/>
          <p:cNvSpPr/>
          <p:nvPr/>
        </p:nvSpPr>
        <p:spPr>
          <a:xfrm>
            <a:off x="502920" y="1461645"/>
            <a:ext cx="11183112" cy="4386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常见的只跟动名词作宾语的动词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短语）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喜爱不断提建议（enjoy,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keep,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suggest）；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盼望习惯却完毕（look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forward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finish）；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想要练习去想象（feel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practice,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imagine）；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忍俊不禁还介意（can't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mind）；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避免放弃不拖延（avoid,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give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put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off）；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忙于考虑很值得（be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busy,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consider,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worth）；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以上后跟动名词，请你一定要注意（pay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attention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to）。</a:t>
            </a:r>
            <a:endParaRPr lang="en-US" altLang="zh-CN" sz="100" dirty="0"/>
          </a:p>
        </p:txBody>
      </p:sp>
    </p:spTree>
  </p:cSld>
  <p:clrMapOvr>
    <a:masterClrMapping/>
  </p:clrMapOvr>
  <p:transition>
    <p:split dir="in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235d1eec4?vcp=1&amp;pid=7ca03019b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235d1eec4?vcp=1&amp;pid=7ca03019b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考向2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动词后接不定式和动名词的区别</a:t>
            </a:r>
            <a:endParaRPr lang="en-US" altLang="zh-CN" sz="2800" b="1" dirty="0"/>
          </a:p>
        </p:txBody>
      </p:sp>
      <p:sp>
        <p:nvSpPr>
          <p:cNvPr id="4" name="P_6#e9ce48211?sp=1&amp;vcp=1&amp;pid=235d1eec4&amp;color=0,0,0&amp;vtp=1&amp;bbb=1"/>
          <p:cNvSpPr/>
          <p:nvPr/>
        </p:nvSpPr>
        <p:spPr>
          <a:xfrm>
            <a:off x="502920" y="1320800"/>
            <a:ext cx="11183112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1.remember</a:t>
            </a:r>
            <a:endParaRPr lang="en-US" altLang="zh-CN" sz="2400" dirty="0"/>
          </a:p>
        </p:txBody>
      </p:sp>
      <p:sp>
        <p:nvSpPr>
          <p:cNvPr id="5" name="P_6_BD#e9ce48211?bid=1&amp;vcp=1&amp;pid=235d1eec4&amp;color=0,0,0&amp;vtp=1"/>
          <p:cNvSpPr/>
          <p:nvPr/>
        </p:nvSpPr>
        <p:spPr>
          <a:xfrm>
            <a:off x="888683" y="1863280"/>
            <a:ext cx="7075488" cy="1033399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remember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sth.记得要做某事（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动作没有发生）</a:t>
            </a:r>
            <a:endParaRPr lang="en-US" altLang="zh-CN" sz="2400" dirty="0"/>
          </a:p>
          <a:p>
            <a:pPr algn="l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remember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sth.记得做过某事（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动作已完成）</a:t>
            </a:r>
            <a:endParaRPr lang="en-US" altLang="zh-CN" sz="2400" dirty="0"/>
          </a:p>
        </p:txBody>
      </p:sp>
      <p:sp>
        <p:nvSpPr>
          <p:cNvPr id="6" name="P_6_BD#e9ce48211?vcp=1&amp;pid=235d1eec4&amp;color=0,0,0&amp;vtp=1&amp;bbb=1"/>
          <p:cNvSpPr/>
          <p:nvPr/>
        </p:nvSpPr>
        <p:spPr>
          <a:xfrm>
            <a:off x="502920" y="2968371"/>
            <a:ext cx="11183112" cy="1592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●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Remember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bill.记得要缴付账单。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●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remember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paying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bill.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我记得已经付过账了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8" name="SystemAddBraceShape"/>
          <p:cNvSpPr/>
          <p:nvPr/>
        </p:nvSpPr>
        <p:spPr>
          <a:xfrm>
            <a:off x="634683" y="2117280"/>
            <a:ext cx="76200" cy="653669"/>
          </a:xfrm>
          <a:prstGeom prst="leftBrace">
            <a:avLst>
              <a:gd name="adj1" fmla="val 90000"/>
              <a:gd name="adj2" fmla="val 50000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e9ce48211?sp=1&amp;vcp=1&amp;pid=235d1eec4&amp;color=0,0,0&amp;vtp=1&amp;bt=1&amp;bbb=1"/>
          <p:cNvSpPr/>
          <p:nvPr/>
        </p:nvSpPr>
        <p:spPr>
          <a:xfrm>
            <a:off x="502920" y="1744538"/>
            <a:ext cx="11183112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2.forget</a:t>
            </a:r>
            <a:endParaRPr lang="en-US" altLang="zh-CN" sz="2400" dirty="0"/>
          </a:p>
        </p:txBody>
      </p:sp>
      <p:sp>
        <p:nvSpPr>
          <p:cNvPr id="3" name="P_6_BD#e9ce48211?bid=2&amp;vcp=1&amp;pid=235d1eec4&amp;color=0,0,0&amp;vtp=1"/>
          <p:cNvSpPr/>
          <p:nvPr/>
        </p:nvSpPr>
        <p:spPr>
          <a:xfrm>
            <a:off x="888684" y="2293622"/>
            <a:ext cx="6563551" cy="1033399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forget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sth.忘记要做某事（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动作没有发生）</a:t>
            </a:r>
            <a:endParaRPr lang="en-US" altLang="zh-CN" sz="2400" dirty="0"/>
          </a:p>
          <a:p>
            <a:pPr algn="l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forget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sth.忘记做过某事（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动作已完成）</a:t>
            </a:r>
            <a:endParaRPr lang="en-US" altLang="zh-CN" sz="2400" dirty="0"/>
          </a:p>
        </p:txBody>
      </p:sp>
      <p:sp>
        <p:nvSpPr>
          <p:cNvPr id="4" name="P_6_BD#e9ce48211?vcp=1&amp;pid=235d1eec4&amp;color=0,0,0&amp;vtp=1&amp;bbb=1"/>
          <p:cNvSpPr/>
          <p:nvPr/>
        </p:nvSpPr>
        <p:spPr>
          <a:xfrm>
            <a:off x="502920" y="3398713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●I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forgot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close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windows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morning.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今天早上我忘记关窗户了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●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forgot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paying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book.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我忘了已经付过这本书的钱了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6" name="SystemAddBraceShape"/>
          <p:cNvSpPr/>
          <p:nvPr/>
        </p:nvSpPr>
        <p:spPr>
          <a:xfrm>
            <a:off x="634684" y="2547622"/>
            <a:ext cx="76200" cy="653669"/>
          </a:xfrm>
          <a:prstGeom prst="leftBrace">
            <a:avLst>
              <a:gd name="adj1" fmla="val 90000"/>
              <a:gd name="adj2" fmla="val 50000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e9ce48211?sp=1&amp;vcp=1&amp;pid=235d1eec4&amp;color=0,0,0&amp;vtp=1&amp;bt=1&amp;bbb=1"/>
          <p:cNvSpPr/>
          <p:nvPr/>
        </p:nvSpPr>
        <p:spPr>
          <a:xfrm>
            <a:off x="502920" y="1750888"/>
            <a:ext cx="11183112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3.regret</a:t>
            </a:r>
            <a:endParaRPr lang="en-US" altLang="zh-CN" sz="2400" dirty="0"/>
          </a:p>
        </p:txBody>
      </p:sp>
      <p:sp>
        <p:nvSpPr>
          <p:cNvPr id="3" name="P_6_BD#e9ce48211?bid=3&amp;vcp=1&amp;pid=235d1eec4&amp;color=0,0,0&amp;vtp=1"/>
          <p:cNvSpPr/>
          <p:nvPr/>
        </p:nvSpPr>
        <p:spPr>
          <a:xfrm>
            <a:off x="888684" y="2299972"/>
            <a:ext cx="4113213" cy="1033399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regret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sth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.遗憾地做某事</a:t>
            </a:r>
            <a:endParaRPr lang="en-US" altLang="zh-CN" sz="2400" dirty="0"/>
          </a:p>
          <a:p>
            <a:pPr algn="l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regret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sth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.后悔做过某事</a:t>
            </a:r>
            <a:endParaRPr lang="en-US" altLang="zh-CN" sz="2400" dirty="0"/>
          </a:p>
        </p:txBody>
      </p:sp>
      <p:sp>
        <p:nvSpPr>
          <p:cNvPr id="4" name="P_6_BD#e9ce48211?vcp=1&amp;pid=235d1eec4&amp;color=0,0,0&amp;vtp=1&amp;bbb=1&amp;hb=1"/>
          <p:cNvSpPr/>
          <p:nvPr/>
        </p:nvSpPr>
        <p:spPr>
          <a:xfrm>
            <a:off x="502920" y="3405063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●We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regret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inform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application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successful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.我们遗憾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地通知您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，您的申请未通过。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●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never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regretted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她从未后悔这样做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6" name="SystemAddBraceShape"/>
          <p:cNvSpPr/>
          <p:nvPr/>
        </p:nvSpPr>
        <p:spPr>
          <a:xfrm>
            <a:off x="634684" y="2553972"/>
            <a:ext cx="76200" cy="653669"/>
          </a:xfrm>
          <a:prstGeom prst="leftBrace">
            <a:avLst>
              <a:gd name="adj1" fmla="val 90000"/>
              <a:gd name="adj2" fmla="val 50000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e9ce48211?sp=1&amp;vcp=1&amp;pid=235d1eec4&amp;color=0,0,0&amp;vtp=1&amp;bt=1&amp;bbb=1"/>
          <p:cNvSpPr/>
          <p:nvPr/>
        </p:nvSpPr>
        <p:spPr>
          <a:xfrm>
            <a:off x="502920" y="1750888"/>
            <a:ext cx="11183112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4.try</a:t>
            </a:r>
            <a:endParaRPr lang="en-US" altLang="zh-CN" sz="2400" dirty="0"/>
          </a:p>
        </p:txBody>
      </p:sp>
      <p:sp>
        <p:nvSpPr>
          <p:cNvPr id="3" name="P_6_BD#e9ce48211?bid=4&amp;vcp=1&amp;pid=235d1eec4&amp;color=0,0,0&amp;vtp=1"/>
          <p:cNvSpPr/>
          <p:nvPr/>
        </p:nvSpPr>
        <p:spPr>
          <a:xfrm>
            <a:off x="888683" y="2299972"/>
            <a:ext cx="3436938" cy="1033399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sth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.尽力做某事</a:t>
            </a:r>
            <a:endParaRPr lang="en-US" altLang="zh-CN" sz="2400" dirty="0"/>
          </a:p>
          <a:p>
            <a:pPr algn="l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sth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.试着做某事</a:t>
            </a:r>
            <a:endParaRPr lang="en-US" altLang="zh-CN" sz="2400" dirty="0"/>
          </a:p>
        </p:txBody>
      </p:sp>
      <p:sp>
        <p:nvSpPr>
          <p:cNvPr id="4" name="P_6_BD#e9ce48211?vcp=1&amp;pid=235d1eec4&amp;color=0,0,0&amp;vtp=1&amp;bbb=1&amp;hb=1"/>
          <p:cNvSpPr/>
          <p:nvPr/>
        </p:nvSpPr>
        <p:spPr>
          <a:xfrm>
            <a:off x="502920" y="3405063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●I'm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trying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learn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English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well.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我在尽力学好英语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●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tried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knocking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back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door,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nobody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answered.我试着敲了敲后门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,但没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人应答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6" name="SystemAddBraceShape"/>
          <p:cNvSpPr/>
          <p:nvPr/>
        </p:nvSpPr>
        <p:spPr>
          <a:xfrm>
            <a:off x="634683" y="2553972"/>
            <a:ext cx="76200" cy="653669"/>
          </a:xfrm>
          <a:prstGeom prst="leftBrace">
            <a:avLst>
              <a:gd name="adj1" fmla="val 90000"/>
              <a:gd name="adj2" fmla="val 50000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e9ce48211?sp=1&amp;vcp=1&amp;pid=235d1eec4&amp;color=0,0,0&amp;vtp=1&amp;bt=1&amp;bbb=1"/>
          <p:cNvSpPr/>
          <p:nvPr/>
        </p:nvSpPr>
        <p:spPr>
          <a:xfrm>
            <a:off x="502920" y="1757238"/>
            <a:ext cx="11183112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5.mean</a:t>
            </a:r>
            <a:endParaRPr lang="en-US" altLang="zh-CN" sz="2400" dirty="0"/>
          </a:p>
        </p:txBody>
      </p:sp>
      <p:sp>
        <p:nvSpPr>
          <p:cNvPr id="3" name="P_6_BD#e9ce48211?bid=5&amp;vcp=1&amp;pid=235d1eec4&amp;color=0,0,0&amp;vtp=1"/>
          <p:cNvSpPr/>
          <p:nvPr/>
        </p:nvSpPr>
        <p:spPr>
          <a:xfrm>
            <a:off x="888684" y="2306322"/>
            <a:ext cx="4062413" cy="1033399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mean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sth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.打算做某事</a:t>
            </a:r>
            <a:endParaRPr lang="en-US" altLang="zh-CN" sz="2400" dirty="0"/>
          </a:p>
          <a:p>
            <a:pPr algn="l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mean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sth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.意味着做某事</a:t>
            </a:r>
            <a:endParaRPr lang="en-US" altLang="zh-CN" sz="2400" dirty="0"/>
          </a:p>
        </p:txBody>
      </p:sp>
      <p:sp>
        <p:nvSpPr>
          <p:cNvPr id="4" name="P_6_BD#e9ce48211?vcp=1&amp;pid=235d1eec4&amp;color=0,0,0&amp;vtp=1&amp;bbb=1&amp;hb=1"/>
          <p:cNvSpPr/>
          <p:nvPr/>
        </p:nvSpPr>
        <p:spPr>
          <a:xfrm>
            <a:off x="502920" y="3411413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●I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mean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father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that.我打算去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,但是我父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亲不肯让我去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●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Missing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train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means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waiting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another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hour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.错过这趟火车意味着要再等一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小时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6" name="SystemAddBraceShape"/>
          <p:cNvSpPr/>
          <p:nvPr/>
        </p:nvSpPr>
        <p:spPr>
          <a:xfrm>
            <a:off x="634684" y="2560322"/>
            <a:ext cx="76200" cy="653669"/>
          </a:xfrm>
          <a:prstGeom prst="leftBrace">
            <a:avLst>
              <a:gd name="adj1" fmla="val 90000"/>
              <a:gd name="adj2" fmla="val 50000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e9ce48211?sp=1&amp;vcp=1&amp;pid=235d1eec4&amp;color=0,0,0&amp;vtp=1&amp;bt=1&amp;bbb=1"/>
          <p:cNvSpPr/>
          <p:nvPr/>
        </p:nvSpPr>
        <p:spPr>
          <a:xfrm>
            <a:off x="502920" y="1763588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6.go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endParaRPr lang="en-US" altLang="zh-CN" sz="2400" dirty="0"/>
          </a:p>
        </p:txBody>
      </p:sp>
      <p:sp>
        <p:nvSpPr>
          <p:cNvPr id="3" name="P_6_BD#e9ce48211?bid=6&amp;vcp=1&amp;pid=235d1eec4&amp;color=0,0,0&amp;vtp=1"/>
          <p:cNvSpPr/>
          <p:nvPr/>
        </p:nvSpPr>
        <p:spPr>
          <a:xfrm>
            <a:off x="888683" y="2303973"/>
            <a:ext cx="5689600" cy="1033399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sth.继续做某事（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另一件事）</a:t>
            </a:r>
            <a:endParaRPr lang="en-US" altLang="zh-CN" sz="2400" dirty="0"/>
          </a:p>
          <a:p>
            <a:pPr algn="l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sth.继续做某事（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同一件事）</a:t>
            </a:r>
            <a:endParaRPr lang="en-US" altLang="zh-CN" sz="2400" dirty="0"/>
          </a:p>
        </p:txBody>
      </p:sp>
      <p:sp>
        <p:nvSpPr>
          <p:cNvPr id="4" name="P_6_BD#e9ce48211?vcp=1&amp;pid=235d1eec4&amp;color=0,0,0&amp;vtp=1&amp;bbb=1&amp;hb=1"/>
          <p:cNvSpPr/>
          <p:nvPr/>
        </p:nvSpPr>
        <p:spPr>
          <a:xfrm>
            <a:off x="502920" y="3405063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●After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text,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students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went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exercises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.读完课文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后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,学生们继续做练习。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●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students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went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talking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laughing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way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.一路上学生们一直有说有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6" name="SystemAddBraceShape"/>
          <p:cNvSpPr/>
          <p:nvPr/>
        </p:nvSpPr>
        <p:spPr>
          <a:xfrm>
            <a:off x="634683" y="2557973"/>
            <a:ext cx="76200" cy="653669"/>
          </a:xfrm>
          <a:prstGeom prst="leftBrace">
            <a:avLst>
              <a:gd name="adj1" fmla="val 90000"/>
              <a:gd name="adj2" fmla="val 50000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e9ce48211?sp=1&amp;vcp=1&amp;pid=235d1eec4&amp;color=0,0,0&amp;vtp=1&amp;bt=1&amp;bbb=1"/>
          <p:cNvSpPr/>
          <p:nvPr/>
        </p:nvSpPr>
        <p:spPr>
          <a:xfrm>
            <a:off x="502920" y="1757238"/>
            <a:ext cx="11183112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7.stop</a:t>
            </a:r>
            <a:endParaRPr lang="en-US" altLang="zh-CN" sz="2400" dirty="0"/>
          </a:p>
        </p:txBody>
      </p:sp>
      <p:sp>
        <p:nvSpPr>
          <p:cNvPr id="3" name="P_6_BD#e9ce48211?bid=7&amp;vcp=1&amp;pid=235d1eec4&amp;color=0,0,0&amp;vtp=1"/>
          <p:cNvSpPr/>
          <p:nvPr/>
        </p:nvSpPr>
        <p:spPr>
          <a:xfrm>
            <a:off x="888683" y="2306322"/>
            <a:ext cx="6959600" cy="1033399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stop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sth.停下来去做某事（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某个动作的开始）</a:t>
            </a:r>
            <a:endParaRPr lang="en-US" altLang="zh-CN" sz="2400" dirty="0"/>
          </a:p>
          <a:p>
            <a:pPr algn="l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stop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sth.停止做某事（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某个动作的终结）</a:t>
            </a:r>
            <a:endParaRPr lang="en-US" altLang="zh-CN" sz="2400" dirty="0"/>
          </a:p>
        </p:txBody>
      </p:sp>
      <p:sp>
        <p:nvSpPr>
          <p:cNvPr id="4" name="P_6_BD#e9ce48211?vcp=1&amp;pid=235d1eec4&amp;color=0,0,0&amp;vtp=1&amp;bbb=1&amp;hb=1"/>
          <p:cNvSpPr/>
          <p:nvPr/>
        </p:nvSpPr>
        <p:spPr>
          <a:xfrm>
            <a:off x="502920" y="3411413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●The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two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girls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stopped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talk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.这两个女孩一看到我就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停下来和我讲话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●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two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girls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stopped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talking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.这两个女孩一见到我就停止了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讲话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6" name="SystemAddBraceShape"/>
          <p:cNvSpPr/>
          <p:nvPr/>
        </p:nvSpPr>
        <p:spPr>
          <a:xfrm>
            <a:off x="634683" y="2560322"/>
            <a:ext cx="76200" cy="653669"/>
          </a:xfrm>
          <a:prstGeom prst="leftBrace">
            <a:avLst>
              <a:gd name="adj1" fmla="val 90000"/>
              <a:gd name="adj2" fmla="val 50000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d3fc487e4?vcp=1&amp;pid=722234cc9&amp;color=0,0,0&amp;vtp=1&amp;bt=1&amp;bbb=1"/>
          <p:cNvSpPr/>
          <p:nvPr/>
        </p:nvSpPr>
        <p:spPr>
          <a:xfrm>
            <a:off x="502920" y="879348"/>
            <a:ext cx="11184010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35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考点3</a:t>
            </a:r>
            <a:r>
              <a:rPr lang="en-US" altLang="zh-CN" sz="28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分词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考频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.</a:t>
            </a:r>
            <a:endParaRPr lang="en-US" altLang="zh-CN" sz="900" dirty="0">
              <a:latin typeface="宋体" panose="02010600030101010101" pitchFamily="2" charset="-122"/>
            </a:endParaRPr>
          </a:p>
        </p:txBody>
      </p:sp>
      <p:pic>
        <p:nvPicPr>
          <p:cNvPr id="3" name="C_4_BD#d3fc487e4?vcp=1&amp;pid=722234cc9&amp;color=0,0,0&amp;tib=255,255,255&amp;iip=6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136293" y="996696"/>
            <a:ext cx="530352" cy="192024"/>
          </a:xfrm>
          <a:prstGeom prst="rect">
            <a:avLst/>
          </a:prstGeom>
        </p:spPr>
      </p:pic>
      <p:pic>
        <p:nvPicPr>
          <p:cNvPr id="4" name="C_5#d74e31f06?vcp=1&amp;pid=d3fc487e4&amp;color=0,0,0&amp;tib=255,255,255&amp;vtp=1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472" y="1485963"/>
            <a:ext cx="173736" cy="210312"/>
          </a:xfrm>
          <a:prstGeom prst="rect">
            <a:avLst/>
          </a:prstGeom>
        </p:spPr>
      </p:pic>
      <p:sp>
        <p:nvSpPr>
          <p:cNvPr id="5" name="C_5_BD#d74e31f06?vcp=1&amp;pid=d3fc487e4&amp;color=38,95,172&amp;vtp=1&amp;bbb=1"/>
          <p:cNvSpPr/>
          <p:nvPr/>
        </p:nvSpPr>
        <p:spPr>
          <a:xfrm>
            <a:off x="685800" y="1364043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考向1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分词的构成</a:t>
            </a:r>
            <a:endParaRPr lang="en-US" altLang="zh-CN" sz="2800" b="1" dirty="0"/>
          </a:p>
        </p:txBody>
      </p:sp>
      <p:sp>
        <p:nvSpPr>
          <p:cNvPr id="6" name="P_6_BD#273ab960e?bid=8&amp;vcp=1&amp;pid=d74e31f06&amp;color=0,0,0&amp;vtp=1"/>
          <p:cNvSpPr/>
          <p:nvPr/>
        </p:nvSpPr>
        <p:spPr>
          <a:xfrm>
            <a:off x="1498284" y="1803400"/>
            <a:ext cx="5630863" cy="1033399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现在分词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：表示正在进行的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、主动的动作</a:t>
            </a:r>
            <a:endParaRPr lang="en-US" altLang="zh-CN" sz="2400" dirty="0"/>
          </a:p>
          <a:p>
            <a:pPr algn="l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过去分词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：表示已经完成的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、被动的动作</a:t>
            </a:r>
            <a:endParaRPr lang="en-US" altLang="zh-CN" sz="2400" dirty="0"/>
          </a:p>
        </p:txBody>
      </p:sp>
      <p:sp>
        <p:nvSpPr>
          <p:cNvPr id="7" name="P_6_BD#273ab960e?bid=8&amp;vcp=1&amp;pid=d74e31f06&amp;color=0,0,0&amp;vtp=1"/>
          <p:cNvSpPr/>
          <p:nvPr/>
        </p:nvSpPr>
        <p:spPr>
          <a:xfrm>
            <a:off x="502921" y="2109914"/>
            <a:ext cx="754063" cy="558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分词</a:t>
            </a:r>
            <a:endParaRPr lang="en-US" altLang="zh-CN" sz="2400" dirty="0"/>
          </a:p>
          <a:p>
            <a:pPr algn="l">
              <a:lnSpc>
                <a:spcPct val="150000"/>
              </a:lnSpc>
            </a:pPr>
            <a:endParaRPr lang="en-US" altLang="zh-CN" sz="2400" dirty="0"/>
          </a:p>
        </p:txBody>
      </p:sp>
      <p:sp>
        <p:nvSpPr>
          <p:cNvPr id="8" name="SystemAddBraceShape"/>
          <p:cNvSpPr/>
          <p:nvPr/>
        </p:nvSpPr>
        <p:spPr>
          <a:xfrm>
            <a:off x="1244284" y="2057400"/>
            <a:ext cx="76200" cy="653669"/>
          </a:xfrm>
          <a:prstGeom prst="leftBrace">
            <a:avLst>
              <a:gd name="adj1" fmla="val 90000"/>
              <a:gd name="adj2" fmla="val 50000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8399ecc3d?vcp=1&amp;pid=d3fc487e4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8399ecc3d?vcp=1&amp;pid=d3fc487e4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考向2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分词的用法</a:t>
            </a:r>
            <a:endParaRPr lang="en-US" altLang="zh-CN" sz="2800" b="1" dirty="0"/>
          </a:p>
        </p:txBody>
      </p:sp>
      <p:graphicFrame>
        <p:nvGraphicFramePr>
          <p:cNvPr id="26" name="P_6_BD#feef5317b?colgroup=3,11,20&amp;vcp=1&amp;pid=8399ecc3d&amp;color=0,0,0&amp;vtp=1&amp;bbb=1&amp;hb=1"/>
          <p:cNvGraphicFramePr>
            <a:graphicFrameLocks noGrp="1"/>
          </p:cNvGraphicFramePr>
          <p:nvPr/>
        </p:nvGraphicFramePr>
        <p:xfrm>
          <a:off x="502920" y="1447800"/>
          <a:ext cx="11146536" cy="4801997"/>
        </p:xfrm>
        <a:graphic>
          <a:graphicData uri="http://schemas.openxmlformats.org/drawingml/2006/table">
            <a:tbl>
              <a:tblPr/>
              <a:tblGrid>
                <a:gridCol w="1353312"/>
                <a:gridCol w="3520440"/>
                <a:gridCol w="6272784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功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能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3829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作定语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单个分词作定语时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常位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于所修饰词的前面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分词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短语作定语时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常位于所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修饰词的后面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barking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dog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seldom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bites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.吠犬几乎不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咬人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problem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being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discussed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very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important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.这个正在被讨论的问题很重要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6617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作状语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现在分词作伴随状语时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endParaRPr lang="en-US" altLang="zh-CN" sz="2400" b="0" i="0" spc="-10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其逻辑主语通常就是句子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的主语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过去分词作状语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时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其逻辑宾语为句子的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主语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got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home,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feeling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very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tired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.我非常疲惫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地回到家里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Printed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white,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house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looks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bigger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.漆成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白色后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这间房子看起来更大了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" name="P_6_BD#feef5317b?colgroup=3,11,20&amp;vcp=1&amp;pid=8399ecc3d&amp;color=0,0,0&amp;vtp=1&amp;bt=1&amp;bbb=1&amp;hb=1"/>
          <p:cNvGraphicFramePr>
            <a:graphicFrameLocks noGrp="1"/>
          </p:cNvGraphicFramePr>
          <p:nvPr/>
        </p:nvGraphicFramePr>
        <p:xfrm>
          <a:off x="502920" y="1789559"/>
          <a:ext cx="11146536" cy="4351909"/>
        </p:xfrm>
        <a:graphic>
          <a:graphicData uri="http://schemas.openxmlformats.org/drawingml/2006/table">
            <a:tbl>
              <a:tblPr/>
              <a:tblGrid>
                <a:gridCol w="1353312"/>
                <a:gridCol w="3520440"/>
                <a:gridCol w="6272784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功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能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104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作表语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现在分词表示主语的性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质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特征等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过去分词表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示主语所处的状态或感受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news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exciting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.这个消息令人激动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feels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excited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他感到兴奋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9317"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作宾语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补足语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宾语与宾语补足语在逻辑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上为主动关系或表示动作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正在进行用现在分词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反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之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为被动关系或表示动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作已完成用过去分词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●When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woke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up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found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mother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sitting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beside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me.当我醒来时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我发现我妈妈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坐在我旁边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I'd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like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have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package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weighed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.我想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称一下这个包裹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P_6_BD#feef5317b?colgroup=3,11,20&amp;vcp=1&amp;pid=8399ecc3d&amp;color=0,0,0&amp;vtp=1&amp;bt=1&amp;bbb=1"/>
          <p:cNvSpPr txBox="1"/>
          <p:nvPr/>
        </p:nvSpPr>
        <p:spPr>
          <a:xfrm>
            <a:off x="11033903" y="1173101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9dd92a6e8?sp=1&amp;vcp=1&amp;pid=72519d420&amp;color=0,0,0&amp;mp=1&amp;vtp=1&amp;bt=1&amp;bbb=1"/>
          <p:cNvSpPr/>
          <p:nvPr/>
        </p:nvSpPr>
        <p:spPr>
          <a:xfrm>
            <a:off x="502920" y="894588"/>
            <a:ext cx="11183112" cy="39624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2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Ⅰ.用括号内所给单词的适当形式填空</a:t>
            </a:r>
            <a:endParaRPr lang="en-US" altLang="zh-CN" sz="2600" dirty="0"/>
          </a:p>
        </p:txBody>
      </p:sp>
      <p:sp>
        <p:nvSpPr>
          <p:cNvPr id="3" name="QB_5_BD.1_1#9083a1742?vcp=1&amp;pid=9dd92a6e8&amp;color=0,0,0&amp;vtp=1&amp;bbb=1"/>
          <p:cNvSpPr/>
          <p:nvPr/>
        </p:nvSpPr>
        <p:spPr>
          <a:xfrm>
            <a:off x="502920" y="1295400"/>
            <a:ext cx="11183112" cy="3827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promised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（not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tell）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others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secret.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brother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（swim）.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Could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please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tell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（get）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National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Stadium？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During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game，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coach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kept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encouraging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（have）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confidence.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policy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farmers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（improve）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living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conditions.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6.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During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holidays,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should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avoid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（stay）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night.</a:t>
            </a:r>
            <a:endParaRPr lang="en-US" altLang="zh-CN" sz="2400" dirty="0"/>
          </a:p>
        </p:txBody>
      </p:sp>
      <p:sp>
        <p:nvSpPr>
          <p:cNvPr id="4" name="QB_5_AN.2_1#9083a1742.blank?vcp=1&amp;pid=9dd92a6e8&amp;color=0,0,0&amp;vpa=1&amp;vtp=1&amp;bbb=1"/>
          <p:cNvSpPr/>
          <p:nvPr/>
        </p:nvSpPr>
        <p:spPr>
          <a:xfrm>
            <a:off x="3323114" y="1267460"/>
            <a:ext cx="1611313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tell</a:t>
            </a:r>
            <a:endParaRPr lang="en-US" altLang="zh-CN" sz="2400" dirty="0"/>
          </a:p>
        </p:txBody>
      </p:sp>
      <p:sp>
        <p:nvSpPr>
          <p:cNvPr id="6" name="QB_5_AN.4_1#9083a1742.blank?vcp=1&amp;pid=9dd92a6e8&amp;color=0,0,0&amp;vpa=2&amp;vtp=1&amp;bbb=1"/>
          <p:cNvSpPr/>
          <p:nvPr/>
        </p:nvSpPr>
        <p:spPr>
          <a:xfrm>
            <a:off x="3858101" y="1813560"/>
            <a:ext cx="15589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swimming</a:t>
            </a:r>
            <a:endParaRPr lang="en-US" altLang="zh-CN" sz="2400" dirty="0"/>
          </a:p>
        </p:txBody>
      </p:sp>
      <p:sp>
        <p:nvSpPr>
          <p:cNvPr id="8" name="QB_5_AN.6_1#9083a1742.blank?vcp=1&amp;pid=9dd92a6e8&amp;color=0,0,0&amp;vpa=3&amp;vtp=1&amp;bbb=1"/>
          <p:cNvSpPr/>
          <p:nvPr/>
        </p:nvSpPr>
        <p:spPr>
          <a:xfrm>
            <a:off x="4883626" y="2372360"/>
            <a:ext cx="1017588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get</a:t>
            </a:r>
            <a:endParaRPr lang="en-US" altLang="zh-CN" sz="2400" dirty="0"/>
          </a:p>
        </p:txBody>
      </p:sp>
      <p:sp>
        <p:nvSpPr>
          <p:cNvPr id="10" name="QB_5_AN.8_1#9083a1742.blank?vcp=1&amp;pid=9dd92a6e8&amp;color=0,0,0&amp;vpa=4&amp;vtp=1&amp;bbb=1"/>
          <p:cNvSpPr/>
          <p:nvPr/>
        </p:nvSpPr>
        <p:spPr>
          <a:xfrm>
            <a:off x="7614127" y="2943860"/>
            <a:ext cx="1238250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endParaRPr lang="en-US" altLang="zh-CN" sz="2400" dirty="0"/>
          </a:p>
        </p:txBody>
      </p:sp>
      <p:sp>
        <p:nvSpPr>
          <p:cNvPr id="12" name="QB_5_AN.10_1#9083a1742.blank?vcp=1&amp;pid=9dd92a6e8&amp;color=0,0,0&amp;vpa=5&amp;vtp=1&amp;bbb=1"/>
          <p:cNvSpPr/>
          <p:nvPr/>
        </p:nvSpPr>
        <p:spPr>
          <a:xfrm>
            <a:off x="4286726" y="4048760"/>
            <a:ext cx="129781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improve</a:t>
            </a:r>
            <a:endParaRPr lang="en-US" altLang="zh-CN" sz="2400" dirty="0"/>
          </a:p>
        </p:txBody>
      </p:sp>
      <p:sp>
        <p:nvSpPr>
          <p:cNvPr id="14" name="QB_5_AN.12_1#9083a1742.blank?vcp=1&amp;pid=9dd92a6e8&amp;color=0,0,0&amp;vpa=6&amp;vtp=1&amp;bbb=1"/>
          <p:cNvSpPr/>
          <p:nvPr/>
        </p:nvSpPr>
        <p:spPr>
          <a:xfrm>
            <a:off x="5872639" y="4585970"/>
            <a:ext cx="11525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staying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  <p:bldP spid="8" grpId="0" animBg="1" build="p"/>
      <p:bldP spid="10" grpId="0" animBg="1" build="p"/>
      <p:bldP spid="12" grpId="0" animBg="1" build="p"/>
      <p:bldP spid="14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3_1#fa15d80d6?vcp=1&amp;pid=9dd92a6e8&amp;color=0,0,0&amp;vtp=1&amp;bt=1&amp;bbb=1"/>
          <p:cNvSpPr/>
          <p:nvPr/>
        </p:nvSpPr>
        <p:spPr>
          <a:xfrm>
            <a:off x="502920" y="1778066"/>
            <a:ext cx="11183112" cy="1592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7.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（speak）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English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well,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practice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reading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8.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should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healthy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diet,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proper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exercise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enough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sleep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（keep）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fit.</a:t>
            </a:r>
            <a:endParaRPr lang="en-US" altLang="zh-CN" sz="2400" dirty="0"/>
          </a:p>
        </p:txBody>
      </p:sp>
      <p:sp>
        <p:nvSpPr>
          <p:cNvPr id="3" name="QB_5_AN.14_1#fa15d80d6.blank?vcp=1&amp;pid=9dd92a6e8&amp;color=0,0,0&amp;vpa=7&amp;vtp=1&amp;bbb=1"/>
          <p:cNvSpPr/>
          <p:nvPr/>
        </p:nvSpPr>
        <p:spPr>
          <a:xfrm>
            <a:off x="735488" y="1737426"/>
            <a:ext cx="144837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speak</a:t>
            </a:r>
            <a:endParaRPr lang="en-US" altLang="zh-CN" sz="2400" dirty="0"/>
          </a:p>
        </p:txBody>
      </p:sp>
      <p:sp>
        <p:nvSpPr>
          <p:cNvPr id="5" name="QB_5_AN.16_1#fa15d80d6.blank?vcp=1&amp;pid=9dd92a6e8&amp;color=0,0,0&amp;vpa=8&amp;vtp=1&amp;bbb=1"/>
          <p:cNvSpPr/>
          <p:nvPr/>
        </p:nvSpPr>
        <p:spPr>
          <a:xfrm>
            <a:off x="9475693" y="2296226"/>
            <a:ext cx="1238250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keep</a:t>
            </a:r>
            <a:endParaRPr lang="en-US" altLang="zh-CN" sz="2400" dirty="0"/>
          </a:p>
        </p:txBody>
      </p:sp>
      <p:sp>
        <p:nvSpPr>
          <p:cNvPr id="6" name="QB_5_BD.17_1#504ddcdca?sp=1&amp;vcp=1&amp;pid=9dd92a6e8&amp;color=0,0,0&amp;vtp=1&amp;bbb=1"/>
          <p:cNvSpPr/>
          <p:nvPr/>
        </p:nvSpPr>
        <p:spPr>
          <a:xfrm>
            <a:off x="502920" y="3433764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9.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—Did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yesterday?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him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（make）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snowman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8：00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yesterday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morning.</a:t>
            </a:r>
            <a:endParaRPr lang="en-US" altLang="zh-CN" sz="2400" dirty="0"/>
          </a:p>
        </p:txBody>
      </p:sp>
      <p:sp>
        <p:nvSpPr>
          <p:cNvPr id="7" name="QB_5_AN.18_1#504ddcdca.blank?vcp=1&amp;pid=9dd92a6e8&amp;color=0,0,0&amp;vpa=9&amp;vtp=1&amp;bbb=1"/>
          <p:cNvSpPr/>
          <p:nvPr/>
        </p:nvSpPr>
        <p:spPr>
          <a:xfrm>
            <a:off x="2965609" y="3930335"/>
            <a:ext cx="1203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making</a:t>
            </a:r>
            <a:endParaRPr lang="en-US" altLang="zh-CN" sz="2400" dirty="0"/>
          </a:p>
        </p:txBody>
      </p:sp>
      <p:sp>
        <p:nvSpPr>
          <p:cNvPr id="8" name="QB_5_BD.19_1#ae39e76c8?sp=1&amp;vcp=1&amp;pid=9dd92a6e8&amp;color=0,0,0&amp;vtp=1&amp;bbb=1"/>
          <p:cNvSpPr/>
          <p:nvPr/>
        </p:nvSpPr>
        <p:spPr>
          <a:xfrm>
            <a:off x="502920" y="4537394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10.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—Would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（open）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window?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very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hot.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all.</a:t>
            </a:r>
            <a:endParaRPr lang="en-US" altLang="zh-CN" sz="2400" dirty="0"/>
          </a:p>
        </p:txBody>
      </p:sp>
      <p:sp>
        <p:nvSpPr>
          <p:cNvPr id="9" name="QB_5_AN.20_1#ae39e76c8.blank?vcp=1&amp;pid=9dd92a6e8&amp;color=0,0,0&amp;vpa=10&amp;vtp=1&amp;bbb=1"/>
          <p:cNvSpPr/>
          <p:nvPr/>
        </p:nvSpPr>
        <p:spPr>
          <a:xfrm>
            <a:off x="3562254" y="4496754"/>
            <a:ext cx="12541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opening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  <p:bldP spid="7" grpId="0" animBg="1" build="p"/>
      <p:bldP spid="9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68991494c?sp=1&amp;vcp=1&amp;pid=72519d420&amp;color=0,0,0&amp;vtp=1&amp;bt=1&amp;bbb=1"/>
          <p:cNvSpPr/>
          <p:nvPr/>
        </p:nvSpPr>
        <p:spPr>
          <a:xfrm>
            <a:off x="502920" y="894588"/>
            <a:ext cx="11183112" cy="39624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2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Ⅱ.方框选词</a:t>
            </a:r>
            <a:endParaRPr lang="en-US" altLang="zh-CN" sz="2600" dirty="0"/>
          </a:p>
        </p:txBody>
      </p:sp>
      <p:graphicFrame>
        <p:nvGraphicFramePr>
          <p:cNvPr id="30" name="QM_5_BD.21_1#7158e3868?colgroup=36&amp;vcp=1&amp;pid=68991494c&amp;color=0,0,0&amp;vtp=1&amp;bbb=1"/>
          <p:cNvGraphicFramePr>
            <a:graphicFrameLocks noGrp="1"/>
          </p:cNvGraphicFramePr>
          <p:nvPr/>
        </p:nvGraphicFramePr>
        <p:xfrm>
          <a:off x="502920" y="1422400"/>
          <a:ext cx="11164824" cy="494665"/>
        </p:xfrm>
        <a:graphic>
          <a:graphicData uri="http://schemas.openxmlformats.org/drawingml/2006/table">
            <a:tbl>
              <a:tblPr/>
              <a:tblGrid>
                <a:gridCol w="11164824"/>
              </a:tblGrid>
              <a:tr h="494665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turn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practice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base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avoid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writerelax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clean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choose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wash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QB_6_BD.22_1#17aa2ddab?sp=1&amp;vcp=1&amp;pid=7158e3868&amp;color=0,0,0&amp;vtp=1&amp;bbb=1"/>
          <p:cNvSpPr/>
          <p:nvPr/>
        </p:nvSpPr>
        <p:spPr>
          <a:xfrm>
            <a:off x="502920" y="2044700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—Peter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always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remembers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light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leaves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room.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great.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energy.</a:t>
            </a:r>
            <a:endParaRPr lang="en-US" altLang="zh-CN" sz="2400" dirty="0"/>
          </a:p>
        </p:txBody>
      </p:sp>
      <p:sp>
        <p:nvSpPr>
          <p:cNvPr id="5" name="QB_6_AN.23_1#17aa2ddab.blank?vcp=1&amp;pid=7158e3868&amp;color=0,0,0&amp;vpa=11&amp;vtp=1&amp;bbb=1"/>
          <p:cNvSpPr/>
          <p:nvPr/>
        </p:nvSpPr>
        <p:spPr>
          <a:xfrm>
            <a:off x="4431823" y="2016760"/>
            <a:ext cx="1204913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turn</a:t>
            </a:r>
            <a:endParaRPr lang="en-US" altLang="zh-CN" sz="2400" dirty="0"/>
          </a:p>
        </p:txBody>
      </p:sp>
      <p:sp>
        <p:nvSpPr>
          <p:cNvPr id="6" name="QB_6_BD.24_1#9c316903e?vcp=1&amp;pid=7158e3868&amp;color=0,0,0&amp;vtp=1&amp;bbb=1&amp;hb=1"/>
          <p:cNvSpPr/>
          <p:nvPr/>
        </p:nvSpPr>
        <p:spPr>
          <a:xfrm>
            <a:off x="502920" y="3147441"/>
            <a:ext cx="11183112" cy="3268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students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forward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themselves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after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exams.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13.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heavy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traffic,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please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early.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14.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much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sweet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food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fat.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15.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player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spends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four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hours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volleyball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16.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made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room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brothers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yesterday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evening.</a:t>
            </a:r>
            <a:endParaRPr lang="en-US" altLang="zh-CN" sz="2400" dirty="0"/>
          </a:p>
        </p:txBody>
      </p:sp>
      <p:sp>
        <p:nvSpPr>
          <p:cNvPr id="7" name="QB_6_AN.25_1#9c316903e.blank?vcp=1&amp;pid=7158e3868&amp;color=0,0,0&amp;vpa=12&amp;vtp=1&amp;bbb=1"/>
          <p:cNvSpPr/>
          <p:nvPr/>
        </p:nvSpPr>
        <p:spPr>
          <a:xfrm>
            <a:off x="6874352" y="3106801"/>
            <a:ext cx="1280351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relaxing</a:t>
            </a:r>
            <a:endParaRPr lang="en-US" altLang="zh-CN" sz="2400" dirty="0"/>
          </a:p>
        </p:txBody>
      </p:sp>
      <p:sp>
        <p:nvSpPr>
          <p:cNvPr id="9" name="QB_6_AN.27_1#9c316903e.blank?vcp=1&amp;pid=7158e3868&amp;color=0,0,0&amp;vpa=13&amp;vtp=1&amp;bbb=1"/>
          <p:cNvSpPr/>
          <p:nvPr/>
        </p:nvSpPr>
        <p:spPr>
          <a:xfrm>
            <a:off x="913288" y="4237101"/>
            <a:ext cx="1413447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avoid</a:t>
            </a:r>
            <a:endParaRPr lang="en-US" altLang="zh-CN" sz="2400" dirty="0"/>
          </a:p>
        </p:txBody>
      </p:sp>
      <p:sp>
        <p:nvSpPr>
          <p:cNvPr id="11" name="QB_6_AN.29_1#9c316903e.blank?vcp=1&amp;pid=7158e3868&amp;color=0,0,0&amp;vpa=14&amp;vtp=1&amp;bbb=1"/>
          <p:cNvSpPr/>
          <p:nvPr/>
        </p:nvSpPr>
        <p:spPr>
          <a:xfrm>
            <a:off x="849788" y="4783201"/>
            <a:ext cx="10842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Eating</a:t>
            </a:r>
            <a:endParaRPr lang="en-US" altLang="zh-CN" sz="2400" dirty="0"/>
          </a:p>
        </p:txBody>
      </p:sp>
      <p:sp>
        <p:nvSpPr>
          <p:cNvPr id="13" name="QB_6_AN.31_1#9c316903e.blank?vcp=1&amp;pid=7158e3868&amp;color=0,0,0&amp;vpa=15&amp;vtp=1&amp;bbb=1"/>
          <p:cNvSpPr/>
          <p:nvPr/>
        </p:nvSpPr>
        <p:spPr>
          <a:xfrm>
            <a:off x="5775801" y="5342001"/>
            <a:ext cx="153987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practicing</a:t>
            </a:r>
            <a:endParaRPr lang="en-US" altLang="zh-CN" sz="2400" dirty="0"/>
          </a:p>
        </p:txBody>
      </p:sp>
      <p:sp>
        <p:nvSpPr>
          <p:cNvPr id="15" name="QB_6_AN.33_1#9c316903e.blank?vcp=1&amp;pid=7158e3868&amp;color=0,0,0&amp;vpa=16&amp;vtp=1&amp;bbb=1"/>
          <p:cNvSpPr/>
          <p:nvPr/>
        </p:nvSpPr>
        <p:spPr>
          <a:xfrm>
            <a:off x="2834164" y="5891911"/>
            <a:ext cx="1304925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clean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  <p:bldP spid="9" grpId="0" animBg="1" build="p"/>
      <p:bldP spid="11" grpId="0" animBg="1" build="p"/>
      <p:bldP spid="13" grpId="0" animBg="1" build="p"/>
      <p:bldP spid="15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d332a2d85.fixed?vcp=1&amp;color=255,255,255&amp;vtp=1&amp;bbb=1"/>
          <p:cNvSpPr/>
          <p:nvPr/>
        </p:nvSpPr>
        <p:spPr>
          <a:xfrm>
            <a:off x="4069080" y="2386584"/>
            <a:ext cx="4050792" cy="113385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第二部分</a:t>
            </a:r>
            <a:endParaRPr lang="en-US" altLang="zh-CN" sz="5400" dirty="0"/>
          </a:p>
        </p:txBody>
      </p:sp>
      <p:sp>
        <p:nvSpPr>
          <p:cNvPr id="3" name="C_1_BD#d332a2d85.fixed?vcp=1&amp;color=0,0,0&amp;vtp=1&amp;bbb=1"/>
          <p:cNvSpPr/>
          <p:nvPr/>
        </p:nvSpPr>
        <p:spPr>
          <a:xfrm>
            <a:off x="4270248" y="3941064"/>
            <a:ext cx="3675888" cy="85953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5000"/>
              </a:lnSpc>
            </a:pPr>
            <a:r>
              <a:rPr lang="en-US" altLang="zh-CN" sz="4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语法知识过关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34_1#f7882ffe2?sp=1&amp;vcp=1&amp;pid=7158e3868&amp;color=0,0,0&amp;vtp=1&amp;bt=1&amp;bbb=1"/>
          <p:cNvSpPr/>
          <p:nvPr/>
        </p:nvSpPr>
        <p:spPr>
          <a:xfrm>
            <a:off x="502920" y="1502477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17.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dirty.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needs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afternoon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washed.</a:t>
            </a:r>
            <a:endParaRPr lang="en-US" altLang="zh-CN" sz="2400" dirty="0"/>
          </a:p>
        </p:txBody>
      </p:sp>
      <p:sp>
        <p:nvSpPr>
          <p:cNvPr id="3" name="QB_6_AN.35_1#f7882ffe2.blank?vcp=1&amp;pid=7158e3868&amp;color=0,0,0&amp;vpa=17&amp;vtp=1&amp;bbb=1"/>
          <p:cNvSpPr/>
          <p:nvPr/>
        </p:nvSpPr>
        <p:spPr>
          <a:xfrm>
            <a:off x="5174647" y="1461837"/>
            <a:ext cx="3206750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washing/to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washed</a:t>
            </a:r>
            <a:endParaRPr lang="en-US" altLang="zh-CN" sz="2400" dirty="0"/>
          </a:p>
        </p:txBody>
      </p:sp>
      <p:sp>
        <p:nvSpPr>
          <p:cNvPr id="4" name="QB_6_BD.36_1#357e40b6d?sp=1&amp;vcp=1&amp;pid=7158e3868&amp;color=0,0,0&amp;vtp=1&amp;bbb=1"/>
          <p:cNvSpPr/>
          <p:nvPr/>
        </p:nvSpPr>
        <p:spPr>
          <a:xfrm>
            <a:off x="502920" y="2610804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18.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finished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book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report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yet?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haven't.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weekend.</a:t>
            </a:r>
            <a:endParaRPr lang="en-US" altLang="zh-CN" sz="2400" dirty="0"/>
          </a:p>
        </p:txBody>
      </p:sp>
      <p:sp>
        <p:nvSpPr>
          <p:cNvPr id="5" name="QB_6_AN.37_1#357e40b6d.blank?vcp=1&amp;pid=7158e3868&amp;color=0,0,0&amp;vpa=18&amp;vtp=1&amp;bbb=1"/>
          <p:cNvSpPr/>
          <p:nvPr/>
        </p:nvSpPr>
        <p:spPr>
          <a:xfrm>
            <a:off x="3693001" y="3120075"/>
            <a:ext cx="1304925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write</a:t>
            </a:r>
            <a:endParaRPr lang="en-US" altLang="zh-CN" sz="2400" dirty="0"/>
          </a:p>
        </p:txBody>
      </p:sp>
      <p:sp>
        <p:nvSpPr>
          <p:cNvPr id="6" name="QB_6_BD.38_1#b8d56f2ce?vcp=1&amp;pid=7158e3868&amp;color=0,0,0&amp;vtp=1&amp;bbb=1&amp;hb=1"/>
          <p:cNvSpPr/>
          <p:nvPr/>
        </p:nvSpPr>
        <p:spPr>
          <a:xfrm>
            <a:off x="502920" y="3714434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19.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songs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Jack's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favorites,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great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difficulty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show.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20.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Chinese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science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fiction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called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Three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-</a:t>
            </a:r>
            <a:r>
              <a:rPr kumimoji="0" lang="en-US" altLang="zh-CN" sz="24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Body</a:t>
            </a:r>
            <a:r>
              <a:rPr kumimoji="0" lang="en-US" altLang="zh-CN" sz="24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Problem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TV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series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tells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story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human's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changes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future.</a:t>
            </a:r>
            <a:endParaRPr lang="en-US" altLang="zh-CN" sz="2400" dirty="0"/>
          </a:p>
        </p:txBody>
      </p:sp>
      <p:sp>
        <p:nvSpPr>
          <p:cNvPr id="7" name="QB_6_AN.39_1#b8d56f2ce.blank?vcp=1&amp;pid=7158e3868&amp;color=0,0,0&amp;vpa=19&amp;vtp=1&amp;bbb=1"/>
          <p:cNvSpPr/>
          <p:nvPr/>
        </p:nvSpPr>
        <p:spPr>
          <a:xfrm>
            <a:off x="9667590" y="3673794"/>
            <a:ext cx="13557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choosing</a:t>
            </a:r>
            <a:endParaRPr lang="en-US" altLang="zh-CN" sz="2400" dirty="0"/>
          </a:p>
        </p:txBody>
      </p:sp>
      <p:sp>
        <p:nvSpPr>
          <p:cNvPr id="9" name="QB_6_AN.41_1#b8d56f2ce.blank?vcp=1&amp;pid=7158e3868&amp;color=0,0,0&amp;vpa=20&amp;vtp=1&amp;bbb=1"/>
          <p:cNvSpPr/>
          <p:nvPr/>
        </p:nvSpPr>
        <p:spPr>
          <a:xfrm>
            <a:off x="887888" y="4804094"/>
            <a:ext cx="10001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Based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  <p:bldP spid="7" grpId="0" animBg="1" build="p"/>
      <p:bldP spid="9" grpId="0" animBg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db91d62af?vcp=1&amp;pid=72519d420&amp;color=0,0,0&amp;vtp=1&amp;bt=1&amp;bbb=1"/>
          <p:cNvSpPr/>
          <p:nvPr/>
        </p:nvSpPr>
        <p:spPr>
          <a:xfrm>
            <a:off x="502920" y="893064"/>
            <a:ext cx="1118311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3400"/>
              </a:lnSpc>
            </a:pPr>
            <a:r>
              <a:rPr lang="en-US" altLang="zh-CN" sz="2800" b="1" i="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考点整合训练</a:t>
            </a:r>
            <a:endParaRPr lang="en-US" altLang="zh-CN" sz="2800" b="1" i="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3" name="QB_5_BD.42_1#eea48c7b7?sp=1&amp;vcp=1&amp;pid=db91d62af&amp;color=0,0,0&amp;vtp=1&amp;bbb=1"/>
          <p:cNvSpPr/>
          <p:nvPr/>
        </p:nvSpPr>
        <p:spPr>
          <a:xfrm>
            <a:off x="502920" y="1320800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know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great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difficulty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getting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two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tickets.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match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really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worth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（watch）.</a:t>
            </a:r>
            <a:endParaRPr lang="en-US" altLang="zh-CN" sz="2400" dirty="0"/>
          </a:p>
        </p:txBody>
      </p:sp>
      <p:sp>
        <p:nvSpPr>
          <p:cNvPr id="4" name="QB_5_AN.43_1#eea48c7b7.blank?vcp=1&amp;pid=db91d62af&amp;color=0,0,0&amp;vpa=21&amp;vtp=1&amp;bbb=1"/>
          <p:cNvSpPr/>
          <p:nvPr/>
        </p:nvSpPr>
        <p:spPr>
          <a:xfrm>
            <a:off x="4912201" y="1817370"/>
            <a:ext cx="14065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watching</a:t>
            </a:r>
            <a:endParaRPr lang="en-US" altLang="zh-CN" sz="2400" dirty="0"/>
          </a:p>
        </p:txBody>
      </p:sp>
      <p:sp>
        <p:nvSpPr>
          <p:cNvPr id="5" name="QB_5_BD.44_1#c4f8ab8a9?vcp=1&amp;pid=db91d62af&amp;color=0,0,0&amp;vtp=1&amp;bbb=1"/>
          <p:cNvSpPr/>
          <p:nvPr/>
        </p:nvSpPr>
        <p:spPr>
          <a:xfrm>
            <a:off x="502920" y="2423541"/>
            <a:ext cx="11183112" cy="159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important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disabled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（have）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ability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living.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23.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bell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rings,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everyone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should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stop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（talk）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start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reading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books.</a:t>
            </a:r>
            <a:endParaRPr lang="en-US" altLang="zh-CN" sz="2400" dirty="0"/>
          </a:p>
        </p:txBody>
      </p:sp>
      <p:sp>
        <p:nvSpPr>
          <p:cNvPr id="6" name="QB_5_AN.45_1#c4f8ab8a9.blank?vcp=1&amp;pid=db91d62af&amp;color=0,0,0&amp;vpa=22&amp;vtp=1&amp;bbb=1"/>
          <p:cNvSpPr/>
          <p:nvPr/>
        </p:nvSpPr>
        <p:spPr>
          <a:xfrm>
            <a:off x="4896326" y="2395601"/>
            <a:ext cx="1238250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endParaRPr lang="en-US" altLang="zh-CN" sz="2400" dirty="0"/>
          </a:p>
        </p:txBody>
      </p:sp>
      <p:sp>
        <p:nvSpPr>
          <p:cNvPr id="8" name="QB_5_AN.47_1#c4f8ab8a9.blank?vcp=1&amp;pid=db91d62af&amp;color=0,0,0&amp;vpa=23&amp;vtp=1&amp;bbb=1"/>
          <p:cNvSpPr/>
          <p:nvPr/>
        </p:nvSpPr>
        <p:spPr>
          <a:xfrm>
            <a:off x="6644163" y="2941701"/>
            <a:ext cx="11350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talking</a:t>
            </a:r>
            <a:endParaRPr lang="en-US" altLang="zh-CN" sz="2400" dirty="0"/>
          </a:p>
        </p:txBody>
      </p:sp>
      <p:sp>
        <p:nvSpPr>
          <p:cNvPr id="9" name="QB_5_BD.48_1#5c227a73b?sp=1&amp;vcp=1&amp;pid=db91d62af&amp;color=0,0,0&amp;vtp=1&amp;bbb=1"/>
          <p:cNvSpPr/>
          <p:nvPr/>
        </p:nvSpPr>
        <p:spPr>
          <a:xfrm>
            <a:off x="502920" y="4070540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24.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—What's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next?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I'll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Tony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（show）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around.</a:t>
            </a:r>
            <a:endParaRPr lang="en-US" altLang="zh-CN" sz="2400" dirty="0"/>
          </a:p>
        </p:txBody>
      </p:sp>
      <p:sp>
        <p:nvSpPr>
          <p:cNvPr id="10" name="QB_5_AN.49_1#5c227a73b.blank?vcp=1&amp;pid=db91d62af&amp;color=0,0,0&amp;vpa=24&amp;vtp=1&amp;bbb=1"/>
          <p:cNvSpPr/>
          <p:nvPr/>
        </p:nvSpPr>
        <p:spPr>
          <a:xfrm>
            <a:off x="2777966" y="4579810"/>
            <a:ext cx="88265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show</a:t>
            </a:r>
            <a:endParaRPr lang="en-US" altLang="zh-CN" sz="2400" dirty="0"/>
          </a:p>
        </p:txBody>
      </p:sp>
      <p:sp>
        <p:nvSpPr>
          <p:cNvPr id="11" name="QB_5_BD.50_1#7795b1061?sp=1&amp;vcp=1&amp;pid=db91d62af&amp;color=0,0,0&amp;vtp=1&amp;bbb=1"/>
          <p:cNvSpPr/>
          <p:nvPr/>
        </p:nvSpPr>
        <p:spPr>
          <a:xfrm>
            <a:off x="502920" y="5178171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25.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—Don't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noise.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brother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busy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（prepare）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exam.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Okay,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Mom.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quiet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home.</a:t>
            </a:r>
            <a:endParaRPr lang="en-US" altLang="zh-CN" sz="2400" dirty="0"/>
          </a:p>
        </p:txBody>
      </p:sp>
      <p:sp>
        <p:nvSpPr>
          <p:cNvPr id="12" name="QB_5_AN.51_1#7795b1061.blank?vcp=1&amp;pid=db91d62af&amp;color=0,0,0&amp;vpa=25&amp;vtp=1&amp;bbb=1"/>
          <p:cNvSpPr/>
          <p:nvPr/>
        </p:nvSpPr>
        <p:spPr>
          <a:xfrm>
            <a:off x="6532721" y="5137531"/>
            <a:ext cx="1518476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preparing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  <p:bldP spid="8" grpId="0" animBg="1" build="p"/>
      <p:bldP spid="10" grpId="0" animBg="1" build="p"/>
      <p:bldP spid="12" grpId="0" animBg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52_1#e7444bca3?vcp=1&amp;pid=db91d62af&amp;color=0,0,0&amp;vtp=1&amp;bt=1&amp;bbb=1"/>
          <p:cNvSpPr/>
          <p:nvPr/>
        </p:nvSpPr>
        <p:spPr>
          <a:xfrm>
            <a:off x="502920" y="2060546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26.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（take）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GPS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easier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visit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strange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place.</a:t>
            </a:r>
            <a:endParaRPr lang="en-US" altLang="zh-CN" sz="2400" dirty="0"/>
          </a:p>
        </p:txBody>
      </p:sp>
      <p:sp>
        <p:nvSpPr>
          <p:cNvPr id="3" name="QB_5_AN.53_1#e7444bca3.blank?vcp=1&amp;pid=db91d62af&amp;color=0,0,0&amp;vpa=26&amp;vtp=1&amp;bbb=1"/>
          <p:cNvSpPr/>
          <p:nvPr/>
        </p:nvSpPr>
        <p:spPr>
          <a:xfrm>
            <a:off x="900588" y="1998316"/>
            <a:ext cx="1124522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Taking</a:t>
            </a:r>
            <a:endParaRPr lang="en-US" altLang="zh-CN" sz="2400" dirty="0"/>
          </a:p>
        </p:txBody>
      </p:sp>
      <p:sp>
        <p:nvSpPr>
          <p:cNvPr id="4" name="QB_5_BD.54_1#7c0aa6301?sp=1&amp;vcp=1&amp;pid=db91d62af&amp;color=0,0,0&amp;vtp=1&amp;bbb=1"/>
          <p:cNvSpPr/>
          <p:nvPr/>
        </p:nvSpPr>
        <p:spPr>
          <a:xfrm>
            <a:off x="502920" y="2599914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27.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—Tom,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reading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important?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decide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（spend）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reading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on.</a:t>
            </a:r>
            <a:endParaRPr lang="en-US" altLang="zh-CN" sz="2400" dirty="0"/>
          </a:p>
        </p:txBody>
      </p:sp>
      <p:sp>
        <p:nvSpPr>
          <p:cNvPr id="5" name="QB_5_AN.55_1#7c0aa6301.blank?vcp=1&amp;pid=db91d62af&amp;color=0,0,0&amp;vpa=27&amp;vtp=1&amp;bbb=1"/>
          <p:cNvSpPr/>
          <p:nvPr/>
        </p:nvSpPr>
        <p:spPr>
          <a:xfrm>
            <a:off x="3121184" y="3096484"/>
            <a:ext cx="1392238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spend</a:t>
            </a:r>
            <a:endParaRPr lang="en-US" altLang="zh-CN" sz="2400" dirty="0"/>
          </a:p>
        </p:txBody>
      </p:sp>
      <p:sp>
        <p:nvSpPr>
          <p:cNvPr id="6" name="QB_5_BD.56_1#304199b33?vcp=1&amp;pid=db91d62af&amp;color=0,0,0&amp;vtp=1&amp;bbb=1&amp;hb=1"/>
          <p:cNvSpPr/>
          <p:nvPr/>
        </p:nvSpPr>
        <p:spPr>
          <a:xfrm>
            <a:off x="502920" y="3703544"/>
            <a:ext cx="11183112" cy="159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28.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chemicals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swimming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pool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safe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unpleasant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side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effects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（副作用）.They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（check）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week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7" name="QB_5_AN.57_1#304199b33.blank?vcp=1&amp;pid=db91d62af&amp;color=0,0,0&amp;vpa=28&amp;vtp=1&amp;bbb=1"/>
          <p:cNvSpPr/>
          <p:nvPr/>
        </p:nvSpPr>
        <p:spPr>
          <a:xfrm>
            <a:off x="4532027" y="4221704"/>
            <a:ext cx="3371850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checking/to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checked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  <p:bldP spid="7" grpId="0" animBg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58_1#50195dd13?vcp=1&amp;pid=369089ec4&amp;color=0,0,0&amp;vtp=1&amp;bt=1&amp;bbb=1"/>
          <p:cNvSpPr/>
          <p:nvPr/>
        </p:nvSpPr>
        <p:spPr>
          <a:xfrm>
            <a:off x="502920" y="900000"/>
            <a:ext cx="11183112" cy="4364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8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</a:t>
            </a:r>
            <a:endParaRPr lang="en-US" altLang="zh-CN" sz="2400" dirty="0"/>
          </a:p>
        </p:txBody>
      </p:sp>
      <p:sp>
        <p:nvSpPr>
          <p:cNvPr id="3" name="QM_4_BD.58_2#50195dd13?vcp=1&amp;pid=369089ec4&amp;color=0,0,0&amp;vtp=1&amp;bbb=1"/>
          <p:cNvSpPr/>
          <p:nvPr/>
        </p:nvSpPr>
        <p:spPr>
          <a:xfrm>
            <a:off x="502920" y="1422097"/>
            <a:ext cx="11183112" cy="4364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二手经济”</a:t>
            </a:r>
            <a:endParaRPr lang="en-US" altLang="zh-CN" sz="2400" dirty="0"/>
          </a:p>
        </p:txBody>
      </p:sp>
      <p:pic>
        <p:nvPicPr>
          <p:cNvPr id="4" name="QM_4_BD.58_2#50195dd13?vcp=1&amp;pid=369089ec4&amp;color=0,0,0&amp;tib=255,255,255&amp;iip=7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28554" y="1403428"/>
            <a:ext cx="1225296" cy="46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M_4_BD.58_3#50195dd13?vcp=1&amp;pid=369089ec4&amp;color=0,0,0&amp;vtp=1&amp;bbb=1&amp;hb=1"/>
          <p:cNvSpPr/>
          <p:nvPr/>
        </p:nvSpPr>
        <p:spPr>
          <a:xfrm>
            <a:off x="502920" y="1911936"/>
            <a:ext cx="11183112" cy="45004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[2024绍兴二模]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works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energy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industry,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recently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algn="l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market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Beijing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community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things.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market,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algn="l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trade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things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1.a</a:t>
            </a:r>
            <a:r>
              <a:rPr lang="en-US" altLang="zh-CN" sz="24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.Clearly,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helpful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environment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algn="l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reusing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lang="en-US" altLang="zh-CN" sz="24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（回收利用）.Ning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said,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“Everything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tables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algn="l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free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just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3.p</a:t>
            </a:r>
            <a:r>
              <a:rPr lang="en-US" altLang="zh-CN" sz="24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35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yuan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in.”Old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phones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out-of-season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algn="l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clothes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just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things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clearing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through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second-hand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algn="l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trading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4.r</a:t>
            </a:r>
            <a:r>
              <a:rPr lang="en-US" altLang="zh-CN" sz="24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2400" i="0" u="sng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Tsinghua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University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showed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since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2020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algn="l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China's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second-hand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market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5.</a:t>
            </a:r>
            <a:r>
              <a:rPr lang="en-US" altLang="zh-CN" sz="24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_____</a:t>
            </a:r>
            <a:r>
              <a:rPr lang="en-US" altLang="zh-CN" sz="24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_____</a:t>
            </a:r>
            <a:r>
              <a:rPr lang="en-US" altLang="zh-CN" sz="24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（增长）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trillion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algn="l">
              <a:lnSpc>
                <a:spcPts val="4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（万亿）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yuan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expected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trillion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yuan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2025.</a:t>
            </a:r>
            <a:endParaRPr lang="en-US" altLang="zh-CN" sz="2400" dirty="0"/>
          </a:p>
        </p:txBody>
      </p:sp>
      <p:sp>
        <p:nvSpPr>
          <p:cNvPr id="6" name="QB_5_AN.61_1#0cba32c41.blank?vcp=1&amp;pid=50195dd13&amp;color=0,0,0&amp;vpa=29&amp;vtp=1&amp;bbb=1"/>
          <p:cNvSpPr/>
          <p:nvPr/>
        </p:nvSpPr>
        <p:spPr>
          <a:xfrm>
            <a:off x="4709636" y="2950403"/>
            <a:ext cx="1213676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nymore</a:t>
            </a:r>
            <a:endParaRPr lang="en-US" altLang="zh-CN" sz="2400" dirty="0"/>
          </a:p>
        </p:txBody>
      </p:sp>
      <p:sp>
        <p:nvSpPr>
          <p:cNvPr id="7" name="QB_5_AN.63_1#0cba32c41.blank?vcp=1&amp;pid=50195dd13&amp;color=0,0,0&amp;vpa=30&amp;vtp=1&amp;bbb=1"/>
          <p:cNvSpPr/>
          <p:nvPr/>
        </p:nvSpPr>
        <p:spPr>
          <a:xfrm>
            <a:off x="2354103" y="3429193"/>
            <a:ext cx="1397826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recycling</a:t>
            </a:r>
            <a:endParaRPr lang="en-US" altLang="zh-CN" sz="2400" dirty="0"/>
          </a:p>
        </p:txBody>
      </p:sp>
      <p:sp>
        <p:nvSpPr>
          <p:cNvPr id="8" name="QB_5_AN.65_1#0cba32c41.blank?vcp=1&amp;pid=50195dd13&amp;color=0,0,0&amp;vpa=31&amp;vtp=1&amp;bbb=1"/>
          <p:cNvSpPr/>
          <p:nvPr/>
        </p:nvSpPr>
        <p:spPr>
          <a:xfrm>
            <a:off x="3930808" y="3907983"/>
            <a:ext cx="5254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ay</a:t>
            </a:r>
            <a:endParaRPr lang="en-US" altLang="zh-CN" sz="2400" dirty="0"/>
          </a:p>
        </p:txBody>
      </p:sp>
      <p:sp>
        <p:nvSpPr>
          <p:cNvPr id="10" name="QB_5_AN.67_1#0cba32c41.blank?vcp=1&amp;pid=50195dd13&amp;color=0,0,0&amp;vpa=32&amp;vtp=1&amp;bbb=1"/>
          <p:cNvSpPr/>
          <p:nvPr/>
        </p:nvSpPr>
        <p:spPr>
          <a:xfrm>
            <a:off x="2991643" y="4907473"/>
            <a:ext cx="197408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eport/esearch</a:t>
            </a:r>
            <a:endParaRPr lang="en-US" altLang="zh-CN" sz="2400" dirty="0"/>
          </a:p>
        </p:txBody>
      </p:sp>
      <p:sp>
        <p:nvSpPr>
          <p:cNvPr id="12" name="QB_5_AN.69_1#0cba32c41.blank?vcp=1&amp;pid=50195dd13&amp;color=0,0,0&amp;vpa=33&amp;vtp=1&amp;bbb=1"/>
          <p:cNvSpPr/>
          <p:nvPr/>
        </p:nvSpPr>
        <p:spPr>
          <a:xfrm>
            <a:off x="5110638" y="5386263"/>
            <a:ext cx="3086164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increased/grown/risen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  <p:bldP spid="7" grpId="0" animBg="1" build="p"/>
      <p:bldP spid="8" grpId="0" animBg="1" build="p"/>
      <p:bldP spid="10" grpId="0" animBg="1" build="p"/>
      <p:bldP spid="12" grpId="0" animBg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58_4#50195dd13?sp=1&amp;vcp=1&amp;pid=369089ec4&amp;color=0,0,0&amp;mp=1&amp;vtp=1&amp;bt=1&amp;bbb=1&amp;hb=1"/>
          <p:cNvSpPr/>
          <p:nvPr/>
        </p:nvSpPr>
        <p:spPr>
          <a:xfrm>
            <a:off x="502920" y="736805"/>
            <a:ext cx="11183112" cy="14524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Offline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second-hand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trading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events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popular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over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China.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second-hand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algn="l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platform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（平台）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opened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Hangzhou,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Zhejiang.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Chongqing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algn="l"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6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_____________________</a:t>
            </a:r>
            <a:r>
              <a:rPr lang="en-US" altLang="zh-CN" sz="24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（旅游者）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often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visit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second-hand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stores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algn="l">
              <a:lnSpc>
                <a:spcPts val="38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clothing.</a:t>
            </a:r>
            <a:endParaRPr lang="en-US" altLang="zh-CN" sz="2400" dirty="0"/>
          </a:p>
        </p:txBody>
      </p:sp>
      <p:sp>
        <p:nvSpPr>
          <p:cNvPr id="3" name="QM_4_BD.58_5#50195dd13?sp=1&amp;vcp=1&amp;pid=369089ec4&amp;color=0,0,0&amp;mp=1&amp;vtp=1&amp;bbb=1&amp;hb=1"/>
          <p:cNvSpPr/>
          <p:nvPr/>
        </p:nvSpPr>
        <p:spPr>
          <a:xfrm>
            <a:off x="502920" y="2768233"/>
            <a:ext cx="11183112" cy="19604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ct val="117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aged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18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34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7.</a:t>
            </a:r>
            <a:r>
              <a:rPr lang="en-US" altLang="zh-CN" sz="24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（活跃的）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second-hand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17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market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according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'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</a:t>
            </a:r>
            <a:r>
              <a:rPr lang="en-US" altLang="zh-CN" sz="24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Daily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.Young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8.</a:t>
            </a:r>
            <a:r>
              <a:rPr lang="en-US" altLang="zh-CN" sz="24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（避免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）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17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second-hand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things,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them.“It's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just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saving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money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17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environment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now,”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said.</a:t>
            </a:r>
            <a:endParaRPr lang="en-US" altLang="zh-CN" sz="2400" dirty="0"/>
          </a:p>
        </p:txBody>
      </p:sp>
      <p:sp>
        <p:nvSpPr>
          <p:cNvPr id="4" name="QM_4_BD.58_6#50195dd13?sp=1&amp;vcp=1&amp;pid=369089ec4&amp;color=0,0,0&amp;mp=1&amp;vtp=1&amp;bbb=1&amp;hb=1"/>
          <p:cNvSpPr/>
          <p:nvPr/>
        </p:nvSpPr>
        <p:spPr>
          <a:xfrm>
            <a:off x="502920" y="4411614"/>
            <a:ext cx="11183112" cy="19604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9.H</a:t>
            </a:r>
            <a:r>
              <a:rPr lang="en-US" altLang="zh-CN" sz="24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risks.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example,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sometimes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difficult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know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10.i</a:t>
            </a:r>
            <a:r>
              <a:rPr lang="en-US" altLang="zh-CN" sz="24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second-hand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real.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feel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safe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platforms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rules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trading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problems,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800"/>
              </a:lnSpc>
            </a:pPr>
            <a:r>
              <a:rPr lang="en-US" altLang="zh-CN" sz="2400" b="0" i="1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'</a:t>
            </a:r>
            <a:r>
              <a:rPr lang="en-US" altLang="zh-CN" sz="2400" b="0" i="1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</a:t>
            </a:r>
            <a:r>
              <a:rPr lang="en-US" altLang="zh-CN" sz="2400" b="0" i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Daily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5" name="QB_5_AN.71_1#b3eddc490.blank?vcp=1&amp;pid=50195dd13&amp;color=0,0,0&amp;mp=1&amp;vpa=34&amp;vtp=1&amp;bbb=1"/>
          <p:cNvSpPr/>
          <p:nvPr/>
        </p:nvSpPr>
        <p:spPr>
          <a:xfrm>
            <a:off x="638968" y="1716915"/>
            <a:ext cx="478631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tourists/visitors/travelers/travellers</a:t>
            </a:r>
            <a:endParaRPr lang="en-US" altLang="zh-CN" sz="2400" dirty="0"/>
          </a:p>
        </p:txBody>
      </p:sp>
      <p:sp>
        <p:nvSpPr>
          <p:cNvPr id="6" name="QB_5_AN.73_1#b3eddc490.blank?vcp=1&amp;pid=50195dd13&amp;color=0,0,0&amp;vpa=35&amp;vtp=1&amp;bbb=1"/>
          <p:cNvSpPr/>
          <p:nvPr/>
        </p:nvSpPr>
        <p:spPr>
          <a:xfrm>
            <a:off x="5864383" y="2600200"/>
            <a:ext cx="98107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active</a:t>
            </a:r>
            <a:endParaRPr lang="en-US" altLang="zh-CN" sz="2400" dirty="0"/>
          </a:p>
        </p:txBody>
      </p:sp>
      <p:sp>
        <p:nvSpPr>
          <p:cNvPr id="7" name="QB_5_AN.75_1#b3eddc490.blank?vcp=1&amp;pid=50195dd13&amp;color=0,0,0&amp;vpa=36&amp;vtp=1&amp;bbb=1"/>
          <p:cNvSpPr/>
          <p:nvPr/>
        </p:nvSpPr>
        <p:spPr>
          <a:xfrm>
            <a:off x="8625998" y="3061210"/>
            <a:ext cx="931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avoid</a:t>
            </a:r>
            <a:endParaRPr lang="en-US" altLang="zh-CN" sz="2400" dirty="0"/>
          </a:p>
        </p:txBody>
      </p:sp>
      <p:sp>
        <p:nvSpPr>
          <p:cNvPr id="9" name="QB_5_AN.77_1#b3eddc490.blank?vcp=1&amp;pid=50195dd13&amp;color=0,0,0&amp;vpa=37&amp;vtp=1&amp;bbb=1"/>
          <p:cNvSpPr/>
          <p:nvPr/>
        </p:nvSpPr>
        <p:spPr>
          <a:xfrm>
            <a:off x="1500346" y="4411220"/>
            <a:ext cx="115093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owever</a:t>
            </a:r>
            <a:endParaRPr lang="en-US" altLang="zh-CN" sz="2400" dirty="0"/>
          </a:p>
        </p:txBody>
      </p:sp>
      <p:sp>
        <p:nvSpPr>
          <p:cNvPr id="11" name="QB_5_AN.79_1#b3eddc490.blank?vcp=1&amp;pid=50195dd13&amp;color=0,0,0&amp;vpa=38&amp;vtp=1"/>
          <p:cNvSpPr/>
          <p:nvPr/>
        </p:nvSpPr>
        <p:spPr>
          <a:xfrm>
            <a:off x="1914366" y="4890010"/>
            <a:ext cx="3222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  <p:bldP spid="7" grpId="0" animBg="1" build="p"/>
      <p:bldP spid="9" grpId="0" animBg="1" build="p"/>
      <p:bldP spid="11" grpId="0" animBg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80_1#1a0acfc0f?vcp=1&amp;pid=369089ec4&amp;color=0,0,0&amp;vtp=1&amp;bt=1&amp;bbb=1&amp;hb=1"/>
          <p:cNvSpPr/>
          <p:nvPr/>
        </p:nvSpPr>
        <p:spPr>
          <a:xfrm>
            <a:off x="502920" y="900000"/>
            <a:ext cx="11183112" cy="55164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0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</a:t>
            </a:r>
            <a:endParaRPr lang="en-US" altLang="zh-CN" sz="2400" dirty="0"/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[2024杭州拱墅区一模]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Flying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Chinese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dream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thousands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years.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Shuhua,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scientists,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11.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（work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）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Shanghai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Astronomic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Observatory,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nearly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half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century.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China's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lunar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（月球的）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project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exciting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news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country's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space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industry.“For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astronomers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ideal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12.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（go）,”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said.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dream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flying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deep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roots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Chinese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culture.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According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13.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ancient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story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Chang'e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fairy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14.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（take）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special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drink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ability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moon.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dream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already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true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astronauts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China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15.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（little）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years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astronauts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there.</a:t>
            </a:r>
            <a:endParaRPr lang="en-US" altLang="zh-CN" sz="2400" dirty="0"/>
          </a:p>
        </p:txBody>
      </p:sp>
      <p:sp>
        <p:nvSpPr>
          <p:cNvPr id="6" name="QM_4_AN.81_1#1a0acfc0f.blank?vcp=1&amp;pid=369089ec4&amp;color=0,0,0&amp;vpa=39&amp;vtp=1&amp;bbb=1"/>
          <p:cNvSpPr/>
          <p:nvPr/>
        </p:nvSpPr>
        <p:spPr>
          <a:xfrm>
            <a:off x="8593106" y="1884821"/>
            <a:ext cx="1798638" cy="4364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8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worked</a:t>
            </a:r>
            <a:endParaRPr lang="en-US" altLang="zh-CN" sz="2400" dirty="0"/>
          </a:p>
        </p:txBody>
      </p:sp>
      <p:sp>
        <p:nvSpPr>
          <p:cNvPr id="7" name="QM_4_AN.82_1#1a0acfc0f.blank?vcp=1&amp;pid=369089ec4&amp;color=0,0,0&amp;vpa=40&amp;vtp=1&amp;bbb=1"/>
          <p:cNvSpPr/>
          <p:nvPr/>
        </p:nvSpPr>
        <p:spPr>
          <a:xfrm>
            <a:off x="6269514" y="3396122"/>
            <a:ext cx="933450" cy="4364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8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</a:t>
            </a:r>
            <a:endParaRPr lang="en-US" altLang="zh-CN" sz="2400" dirty="0"/>
          </a:p>
        </p:txBody>
      </p:sp>
      <p:sp>
        <p:nvSpPr>
          <p:cNvPr id="8" name="QM_4_AN.83_1#1a0acfc0f.blank?vcp=1&amp;pid=369089ec4&amp;color=0,0,0&amp;vpa=41&amp;vtp=1&amp;bbb=1"/>
          <p:cNvSpPr/>
          <p:nvPr/>
        </p:nvSpPr>
        <p:spPr>
          <a:xfrm>
            <a:off x="9996963" y="3916821"/>
            <a:ext cx="542925" cy="440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8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</a:t>
            </a:r>
            <a:endParaRPr lang="en-US" altLang="zh-CN" sz="2400" dirty="0"/>
          </a:p>
        </p:txBody>
      </p:sp>
      <p:sp>
        <p:nvSpPr>
          <p:cNvPr id="9" name="QM_4_AN.84_1#1a0acfc0f.blank?vcp=1&amp;pid=369089ec4&amp;color=0,0,0&amp;vpa=42&amp;vtp=1&amp;bbb=1"/>
          <p:cNvSpPr/>
          <p:nvPr/>
        </p:nvSpPr>
        <p:spPr>
          <a:xfrm>
            <a:off x="5189252" y="4424822"/>
            <a:ext cx="796925" cy="440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8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took</a:t>
            </a:r>
            <a:endParaRPr lang="en-US" altLang="zh-CN" sz="2400" dirty="0"/>
          </a:p>
        </p:txBody>
      </p:sp>
      <p:sp>
        <p:nvSpPr>
          <p:cNvPr id="10" name="QM_4_AN.85_1#1a0acfc0f.blank?vcp=1&amp;pid=369089ec4&amp;color=0,0,0&amp;vpa=43&amp;vtp=1&amp;bbb=1"/>
          <p:cNvSpPr/>
          <p:nvPr/>
        </p:nvSpPr>
        <p:spPr>
          <a:xfrm>
            <a:off x="5825014" y="5440822"/>
            <a:ext cx="812800" cy="440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8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least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  <p:bldP spid="7" grpId="0" animBg="1" build="p"/>
      <p:bldP spid="8" grpId="0" animBg="1" build="p"/>
      <p:bldP spid="9" grpId="0" animBg="1" build="p"/>
      <p:bldP spid="10" grpId="0" animBg="1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80_2#1a0acfc0f?sp=1&amp;vcp=1&amp;pid=369089ec4&amp;color=0,0,0&amp;vtp=1&amp;bbb=1&amp;hb=1"/>
          <p:cNvSpPr/>
          <p:nvPr/>
        </p:nvSpPr>
        <p:spPr>
          <a:xfrm>
            <a:off x="502920" y="900000"/>
            <a:ext cx="11183112" cy="25192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1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project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developed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public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understanding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space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program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people's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knowledge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moon—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16.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（especial）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among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said,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satellite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earth.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millions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17.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pits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（坑）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surface.”Another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said,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beautiful,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nearest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celestial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body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earth.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18.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it.”</a:t>
            </a:r>
            <a:endParaRPr lang="en-US" altLang="zh-CN" sz="2400" dirty="0"/>
          </a:p>
        </p:txBody>
      </p:sp>
      <p:sp>
        <p:nvSpPr>
          <p:cNvPr id="3" name="QM_4_BD.80_3#1a0acfc0f?sp=1&amp;vcp=1&amp;pid=369089ec4&amp;color=0,0,0&amp;vtp=1&amp;bbb=1&amp;hb=1"/>
          <p:cNvSpPr/>
          <p:nvPr/>
        </p:nvSpPr>
        <p:spPr>
          <a:xfrm>
            <a:off x="502920" y="3443414"/>
            <a:ext cx="11183112" cy="957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1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Naturally,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children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enjoy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learning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science.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scientists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Shuhua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lunar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project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19.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（begin）.</a:t>
            </a:r>
            <a:endParaRPr lang="en-US" altLang="zh-CN" sz="2400" dirty="0"/>
          </a:p>
        </p:txBody>
      </p:sp>
      <p:sp>
        <p:nvSpPr>
          <p:cNvPr id="4" name="QM_4_BD.80_4#1a0acfc0f?sp=1&amp;vcp=1&amp;pid=369089ec4&amp;color=0,0,0&amp;vtp=1&amp;bbb=1&amp;hb=1"/>
          <p:cNvSpPr/>
          <p:nvPr/>
        </p:nvSpPr>
        <p:spPr>
          <a:xfrm>
            <a:off x="502920" y="4465065"/>
            <a:ext cx="11183112" cy="14778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1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“Landing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project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20.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（today）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hope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watch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news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reports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astronauts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moon,”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said.</a:t>
            </a:r>
            <a:endParaRPr lang="en-US" altLang="zh-CN" sz="2400" dirty="0"/>
          </a:p>
        </p:txBody>
      </p:sp>
      <p:sp>
        <p:nvSpPr>
          <p:cNvPr id="5" name="QM_4_EX.91_1#1a0acfc0f?vcp=1&amp;pid=369089ec4&amp;color=0,0,0&amp;vtp=1&amp;bbb=1"/>
          <p:cNvSpPr/>
          <p:nvPr/>
        </p:nvSpPr>
        <p:spPr>
          <a:xfrm>
            <a:off x="502920" y="6005194"/>
            <a:ext cx="11183112" cy="4364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8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本文主要介绍了中国人探索月球的梦想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6" name="QM_4_AN.86_1#1a0acfc0f.blank?vcp=1&amp;pid=369089ec4&amp;color=0,0,0&amp;vpa=44&amp;vtp=1&amp;bbb=1"/>
          <p:cNvSpPr/>
          <p:nvPr/>
        </p:nvSpPr>
        <p:spPr>
          <a:xfrm>
            <a:off x="5444014" y="1382219"/>
            <a:ext cx="1471613" cy="4500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especially</a:t>
            </a:r>
            <a:endParaRPr lang="en-US" altLang="zh-CN" sz="2400" dirty="0"/>
          </a:p>
        </p:txBody>
      </p:sp>
      <p:sp>
        <p:nvSpPr>
          <p:cNvPr id="7" name="QM_4_AN.87_1#1a0acfc0f.blank?vcp=1&amp;pid=369089ec4&amp;color=0,0,0&amp;vpa=45&amp;vtp=1&amp;bbb=1"/>
          <p:cNvSpPr/>
          <p:nvPr/>
        </p:nvSpPr>
        <p:spPr>
          <a:xfrm>
            <a:off x="10917713" y="1915619"/>
            <a:ext cx="474663" cy="4500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endParaRPr lang="en-US" altLang="zh-CN" sz="2400" dirty="0"/>
          </a:p>
        </p:txBody>
      </p:sp>
      <p:sp>
        <p:nvSpPr>
          <p:cNvPr id="8" name="QM_4_AN.88_1#1a0acfc0f.blank?vcp=1&amp;pid=369089ec4&amp;color=0,0,0&amp;vpa=46&amp;vtp=1&amp;bbb=1"/>
          <p:cNvSpPr/>
          <p:nvPr/>
        </p:nvSpPr>
        <p:spPr>
          <a:xfrm>
            <a:off x="6407627" y="2912632"/>
            <a:ext cx="763588" cy="4500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why</a:t>
            </a:r>
            <a:endParaRPr lang="en-US" altLang="zh-CN" sz="2400" dirty="0"/>
          </a:p>
        </p:txBody>
      </p:sp>
      <p:sp>
        <p:nvSpPr>
          <p:cNvPr id="9" name="QM_4_AN.89_1#1a0acfc0f.blank?vcp=1&amp;pid=369089ec4&amp;color=0,0,0&amp;vpa=47&amp;vtp=1&amp;bbb=1"/>
          <p:cNvSpPr/>
          <p:nvPr/>
        </p:nvSpPr>
        <p:spPr>
          <a:xfrm>
            <a:off x="5877401" y="3893946"/>
            <a:ext cx="1508125" cy="4500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beginning</a:t>
            </a:r>
            <a:endParaRPr lang="en-US" altLang="zh-CN" sz="2400" dirty="0"/>
          </a:p>
        </p:txBody>
      </p:sp>
      <p:sp>
        <p:nvSpPr>
          <p:cNvPr id="10" name="QM_4_AN.90_1#1a0acfc0f.blank?vcp=1&amp;pid=369089ec4&amp;color=0,0,0&amp;vpa=48&amp;vtp=1&amp;bbb=1"/>
          <p:cNvSpPr/>
          <p:nvPr/>
        </p:nvSpPr>
        <p:spPr>
          <a:xfrm>
            <a:off x="7483952" y="4426584"/>
            <a:ext cx="1152525" cy="4500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today's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  <p:bldP spid="7" grpId="0" animBg="1" build="p"/>
      <p:bldP spid="8" grpId="0" animBg="1" build="p"/>
      <p:bldP spid="9" grpId="0" animBg="1" build="p"/>
      <p:bldP spid="10" grpId="0" animBg="1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156649853.fixed?vcp=1&amp;pid=d332a2d85&amp;color=89,89,89&amp;vtp=1&amp;bbb=1"/>
          <p:cNvSpPr/>
          <p:nvPr/>
        </p:nvSpPr>
        <p:spPr>
          <a:xfrm>
            <a:off x="219456" y="2340864"/>
            <a:ext cx="11740896" cy="1106424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8300"/>
              </a:lnSpc>
            </a:pPr>
            <a:r>
              <a:rPr lang="en-US" altLang="zh-CN" sz="66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专题七</a:t>
            </a:r>
            <a:r>
              <a:rPr lang="en-US" altLang="zh-CN" sz="6600" b="1" i="0" dirty="0">
                <a:solidFill>
                  <a:srgbClr val="59595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66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动词的非谓语形式</a:t>
            </a:r>
            <a:endParaRPr lang="en-US" altLang="zh-CN" sz="6600" dirty="0"/>
          </a:p>
        </p:txBody>
      </p:sp>
      <p:pic>
        <p:nvPicPr>
          <p:cNvPr id="3" name="C_2#156649853.fixed?vcp=1&amp;pid=d332a2d85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660136" y="3694176"/>
            <a:ext cx="832104" cy="658368"/>
          </a:xfrm>
          <a:prstGeom prst="rect">
            <a:avLst/>
          </a:prstGeom>
        </p:spPr>
      </p:pic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目录1:156649853?lid=eef0bcab0&amp;cid=eef0bcab0&amp;vtp=1&amp;bt=1&amp;bbb=1">
            <a:hlinkClick r:id="rId1" action="ppaction://hlinksldjump"/>
          </p:cNvPr>
          <p:cNvSpPr/>
          <p:nvPr/>
        </p:nvSpPr>
        <p:spPr>
          <a:xfrm>
            <a:off x="3575304" y="2468880"/>
            <a:ext cx="7196328" cy="612648"/>
          </a:xfrm>
          <a:prstGeom prst="rect">
            <a:avLst/>
          </a:prstGeom>
          <a:solidFill>
            <a:srgbClr val="BDD7EE"/>
          </a:solidFill>
        </p:spPr>
        <p:txBody>
          <a:bodyPr wrap="none" lIns="127000" tIns="127000" rIns="127000" bIns="127000" rtlCol="0" anchor="ctr"/>
          <a:lstStyle/>
          <a:p>
            <a:pPr marL="0" algn="ctr">
              <a:lnSpc>
                <a:spcPts val="34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考点精讲</a:t>
            </a:r>
            <a:endParaRPr lang="en-US" altLang="zh-CN" sz="2800" dirty="0"/>
          </a:p>
        </p:txBody>
      </p:sp>
      <p:sp>
        <p:nvSpPr>
          <p:cNvPr id="3" name="C_1#目录1:156649853?lid=9dd92a6e8&amp;cid=9dd92a6e8&amp;vtp=1&amp;bbb=1">
            <a:hlinkClick r:id="rId2" action="ppaction://hlinksldjump"/>
          </p:cNvPr>
          <p:cNvSpPr/>
          <p:nvPr/>
        </p:nvSpPr>
        <p:spPr>
          <a:xfrm>
            <a:off x="3575304" y="3255264"/>
            <a:ext cx="7196328" cy="612648"/>
          </a:xfrm>
          <a:prstGeom prst="rect">
            <a:avLst/>
          </a:prstGeom>
          <a:solidFill>
            <a:srgbClr val="BDD7EE"/>
          </a:solidFill>
        </p:spPr>
        <p:txBody>
          <a:bodyPr wrap="none" lIns="127000" tIns="127000" rIns="127000" bIns="127000" rtlCol="0" anchor="ctr"/>
          <a:lstStyle/>
          <a:p>
            <a:pPr marL="0" algn="ctr">
              <a:lnSpc>
                <a:spcPts val="34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考点精练</a:t>
            </a:r>
            <a:endParaRPr lang="en-US" altLang="zh-CN" sz="2800" dirty="0"/>
          </a:p>
        </p:txBody>
      </p:sp>
      <p:sp>
        <p:nvSpPr>
          <p:cNvPr id="4" name="C_1#目录1:156649853?lid=50195dd13&amp;cid=50195dd13&amp;vtp=1&amp;bbb=1">
            <a:hlinkClick r:id="rId3" action="ppaction://hlinksldjump"/>
          </p:cNvPr>
          <p:cNvSpPr/>
          <p:nvPr/>
        </p:nvSpPr>
        <p:spPr>
          <a:xfrm>
            <a:off x="3575304" y="4050792"/>
            <a:ext cx="7196328" cy="612648"/>
          </a:xfrm>
          <a:prstGeom prst="rect">
            <a:avLst/>
          </a:prstGeom>
          <a:solidFill>
            <a:srgbClr val="BDD7EE"/>
          </a:solidFill>
        </p:spPr>
        <p:txBody>
          <a:bodyPr wrap="none" lIns="127000" tIns="127000" rIns="127000" bIns="127000" rtlCol="0" anchor="ctr"/>
          <a:lstStyle/>
          <a:p>
            <a:pPr marL="0" algn="ctr">
              <a:lnSpc>
                <a:spcPts val="34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综合提升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eef0bcab0?vcp=1&amp;pid=722234cc9&amp;color=0,0,0&amp;vtp=1&amp;bt=1&amp;bbb=1"/>
          <p:cNvSpPr/>
          <p:nvPr/>
        </p:nvSpPr>
        <p:spPr>
          <a:xfrm>
            <a:off x="502920" y="879348"/>
            <a:ext cx="11184010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35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考点1</a:t>
            </a:r>
            <a:r>
              <a:rPr lang="en-US" altLang="zh-CN" sz="28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动词不定式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考频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.</a:t>
            </a:r>
            <a:endParaRPr lang="en-US" altLang="zh-CN" sz="900" dirty="0">
              <a:latin typeface="宋体" panose="02010600030101010101" pitchFamily="2" charset="-122"/>
            </a:endParaRPr>
          </a:p>
        </p:txBody>
      </p:sp>
      <p:pic>
        <p:nvPicPr>
          <p:cNvPr id="3" name="C_4_BD#eef0bcab0?vcp=1&amp;pid=722234cc9&amp;color=0,0,0&amp;tib=255,255,255&amp;iip=1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669693" y="996696"/>
            <a:ext cx="530352" cy="192024"/>
          </a:xfrm>
          <a:prstGeom prst="rect">
            <a:avLst/>
          </a:prstGeom>
        </p:spPr>
      </p:pic>
      <p:pic>
        <p:nvPicPr>
          <p:cNvPr id="4" name="C_5#efb527cf9?vcp=1&amp;pid=eef0bcab0&amp;color=0,0,0&amp;tib=255,255,255&amp;vtp=1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472" y="1485963"/>
            <a:ext cx="173736" cy="210312"/>
          </a:xfrm>
          <a:prstGeom prst="rect">
            <a:avLst/>
          </a:prstGeom>
        </p:spPr>
      </p:pic>
      <p:sp>
        <p:nvSpPr>
          <p:cNvPr id="5" name="C_5_BD#efb527cf9?vcp=1&amp;pid=eef0bcab0&amp;color=38,95,172&amp;vtp=1&amp;bbb=1"/>
          <p:cNvSpPr/>
          <p:nvPr/>
        </p:nvSpPr>
        <p:spPr>
          <a:xfrm>
            <a:off x="685800" y="1364043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考向1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动词不定式的构成</a:t>
            </a:r>
            <a:endParaRPr lang="en-US" altLang="zh-CN" sz="2800" b="1" dirty="0"/>
          </a:p>
        </p:txBody>
      </p:sp>
      <p:sp>
        <p:nvSpPr>
          <p:cNvPr id="6" name="P_6_BD#18798ff2c?vcp=1&amp;pid=efb527cf9&amp;color=0,0,0&amp;vtp=1&amp;bbb=1&amp;hb=1"/>
          <p:cNvSpPr/>
          <p:nvPr/>
        </p:nvSpPr>
        <p:spPr>
          <a:xfrm>
            <a:off x="502920" y="1803400"/>
            <a:ext cx="11183112" cy="3268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动词不定式的基本形式是“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+动词原形（有时可以不带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）”。这里的</a:t>
            </a:r>
            <a:r>
              <a:rPr lang="en-US" altLang="zh-CN" sz="2400" b="0" i="1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是不定式符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号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，本身无意义。其否定形式是“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/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never</a:t>
            </a:r>
            <a:r>
              <a:rPr lang="en-US" altLang="zh-CN" sz="24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+动词原形”。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●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Mary</a:t>
            </a:r>
            <a:r>
              <a:rPr lang="en-US" altLang="zh-CN" sz="24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asked</a:t>
            </a:r>
            <a:r>
              <a:rPr lang="en-US" altLang="zh-CN" sz="24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give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Jimmy.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玛丽不让我把我的钢笔给吉米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●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teacher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tells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never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read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book.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老师告诉我们永远不要读那本书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1e651665c?vcp=1&amp;pid=eef0bcab0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1e651665c?vcp=1&amp;pid=eef0bcab0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考向2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动词不定式的用法</a:t>
            </a:r>
            <a:endParaRPr lang="en-US" altLang="zh-CN" sz="2800" b="1" dirty="0"/>
          </a:p>
        </p:txBody>
      </p:sp>
      <p:graphicFrame>
        <p:nvGraphicFramePr>
          <p:cNvPr id="8" name="P_6_BD#48da96474?colgroup=4,15,15&amp;vcp=1&amp;pid=1e651665c&amp;color=0,0,0&amp;vtp=1&amp;bbb=1&amp;hb=1"/>
          <p:cNvGraphicFramePr>
            <a:graphicFrameLocks noGrp="1"/>
          </p:cNvGraphicFramePr>
          <p:nvPr/>
        </p:nvGraphicFramePr>
        <p:xfrm>
          <a:off x="502920" y="1447800"/>
          <a:ext cx="11184686" cy="5006976"/>
        </p:xfrm>
        <a:graphic>
          <a:graphicData uri="http://schemas.openxmlformats.org/drawingml/2006/table">
            <a:tbl>
              <a:tblPr/>
              <a:tblGrid>
                <a:gridCol w="1362074"/>
                <a:gridCol w="4565067"/>
                <a:gridCol w="5257545"/>
              </a:tblGrid>
              <a:tr h="449644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功能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8972"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作主语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表示具体的某个动作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,句子的谓语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4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动词常用第三人称单数形式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get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taxi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really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4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expensive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.坐出租车到那里非常贵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38360">
                <a:tc vMerge="1">
                  <a:tcPr/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用it作形式主语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,把真正的主语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动词不定式）置于句末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,常用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句型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: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①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It+be+名词+to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sth.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②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It+be+形容词+for/of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sb.to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do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sth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③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takes/took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sb.some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time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do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sth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●It's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our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duty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protect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environment.保护环境是我们的责任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took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three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hours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repair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her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bike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.她花了三个小时修理她的自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4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行车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P_6_BD#48da96474?colgroup=4,15,15&amp;vcp=1&amp;pid=1e651665c&amp;color=0,0,0&amp;mp=1&amp;vtp=1&amp;bt=1&amp;bbb=1&amp;hb=1"/>
          <p:cNvGraphicFramePr>
            <a:graphicFrameLocks noGrp="1"/>
          </p:cNvGraphicFramePr>
          <p:nvPr/>
        </p:nvGraphicFramePr>
        <p:xfrm>
          <a:off x="502920" y="1436941"/>
          <a:ext cx="11184686" cy="4995419"/>
        </p:xfrm>
        <a:graphic>
          <a:graphicData uri="http://schemas.openxmlformats.org/drawingml/2006/table">
            <a:tbl>
              <a:tblPr/>
              <a:tblGrid>
                <a:gridCol w="1362074"/>
                <a:gridCol w="4785422"/>
                <a:gridCol w="5037190"/>
              </a:tblGrid>
              <a:tr h="449644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功能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5187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作表语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相当于名词作表语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它和主语的位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置有时可以互换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其所指的是和主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4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语一样的事物或主语所产生的结果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●My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dream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astronaut.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4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我的梦想是成为一名宇航员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8972"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作宾语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动词不定式可用作某些动词的宾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4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语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,一般不作介词的宾语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want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manage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own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4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money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.我想要管理我自己的钱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1616">
                <a:tc vMerge="1">
                  <a:tcPr/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动词feel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find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think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等后可以用it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作形式宾语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代替真正的宾语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动词不定式）,即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“主语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+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feel/find/think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it+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adj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./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.+to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do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4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sth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●Brad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found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hard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understand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American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idioms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.布拉德觉得理解美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4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国习语很难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P_6_BD#48da96474?colgroup=4,15,15&amp;vcp=1&amp;pid=1e651665c&amp;color=0,0,0&amp;mp=1&amp;vtp=1&amp;bt=1&amp;bbb=1"/>
          <p:cNvSpPr txBox="1"/>
          <p:nvPr/>
        </p:nvSpPr>
        <p:spPr>
          <a:xfrm>
            <a:off x="11072053" y="896113"/>
            <a:ext cx="615553" cy="41665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34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P_6_BD#48da96474?colgroup=4,15,15&amp;vcp=1&amp;pid=1e651665c&amp;color=0,0,0&amp;mp=1&amp;vtp=1&amp;bt=1&amp;bbb=1&amp;hb=1"/>
          <p:cNvGraphicFramePr>
            <a:graphicFrameLocks noGrp="1"/>
          </p:cNvGraphicFramePr>
          <p:nvPr/>
        </p:nvGraphicFramePr>
        <p:xfrm>
          <a:off x="502920" y="2046354"/>
          <a:ext cx="11184686" cy="3838321"/>
        </p:xfrm>
        <a:graphic>
          <a:graphicData uri="http://schemas.openxmlformats.org/drawingml/2006/table">
            <a:tbl>
              <a:tblPr/>
              <a:tblGrid>
                <a:gridCol w="1362074"/>
                <a:gridCol w="4785422"/>
                <a:gridCol w="5037190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功能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564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作宾语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know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show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teach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tell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learn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endParaRPr lang="en-US" altLang="zh-CN" sz="2400" b="0" i="0" spc="-10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forget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等动词后可以跟“疑问词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+动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词不定式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”作宾语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●We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don't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know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when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go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.我们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不知道什么时候去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1129"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作宾语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补足语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tell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ask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want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allow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get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endParaRPr lang="en-US" altLang="zh-CN" sz="2400" b="0" i="0" spc="-10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wish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expect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warn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encourage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endParaRPr lang="en-US" altLang="zh-CN" sz="2400" b="0" i="0" spc="-10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invite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teach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advise等动词后常跟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不定式作宾语补足语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●My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mother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wants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doctor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.我妈妈想要我当一名医生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P_6_BD#48da96474?colgroup=4,15,15&amp;vcp=1&amp;pid=1e651665c&amp;color=0,0,0&amp;mp=1&amp;vtp=1&amp;bt=1&amp;bbb=1"/>
          <p:cNvSpPr txBox="1"/>
          <p:nvPr/>
        </p:nvSpPr>
        <p:spPr>
          <a:xfrm>
            <a:off x="11072053" y="1429895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tags/tag1.xml><?xml version="1.0" encoding="utf-8"?>
<p:tagLst xmlns:p="http://schemas.openxmlformats.org/presentationml/2006/main">
  <p:tag name="commondata" val="eyJoZGlkIjoiYzBiN2M3YmRmYTE0OTFjMzRiZTc2YTk1YzAyOTFjNzQifQ=="/>
</p:tagLst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10904</Words>
  <Application>WPS 演示</Application>
  <PresentationFormat>宽屏</PresentationFormat>
  <Paragraphs>655</Paragraphs>
  <Slides>37</Slides>
  <Notes>38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37</vt:i4>
      </vt:variant>
    </vt:vector>
  </HeadingPairs>
  <TitlesOfParts>
    <vt:vector size="52" baseType="lpstr">
      <vt:lpstr>Arial</vt:lpstr>
      <vt:lpstr>宋体</vt:lpstr>
      <vt:lpstr>Wingdings</vt:lpstr>
      <vt:lpstr>Times New Roman</vt:lpstr>
      <vt:lpstr>Times New Roman</vt:lpstr>
      <vt:lpstr>黑体</vt:lpstr>
      <vt:lpstr>黑体</vt:lpstr>
      <vt:lpstr>微软雅黑</vt:lpstr>
      <vt:lpstr>微软雅黑</vt:lpstr>
      <vt:lpstr>宋体</vt:lpstr>
      <vt:lpstr>Arial Unicode MS</vt:lpstr>
      <vt:lpstr>等线</vt:lpstr>
      <vt:lpstr>Calibri</vt:lpstr>
      <vt:lpstr>楷体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ou</cp:lastModifiedBy>
  <cp:revision>4</cp:revision>
  <dcterms:created xsi:type="dcterms:W3CDTF">2024-10-12T15:26:00Z</dcterms:created>
  <dcterms:modified xsi:type="dcterms:W3CDTF">2024-10-14T10:12:39Z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E1CA369DBF62451AAE1D3E1461C40048_12</vt:lpwstr>
  </property>
  <property fmtid="{D5CDD505-2E9C-101B-9397-08002B2CF9AE}" pid="3" name="KSOProductBuildVer">
    <vt:lpwstr>2052-12.1.0.18276</vt:lpwstr>
  </property>
</Properties>
</file>